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8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29282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89317" y="747571"/>
            <a:ext cx="12909365" cy="9353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5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02039" y="2627174"/>
            <a:ext cx="17883921" cy="6353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0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9270" cy="10287000"/>
            <a:chOff x="0" y="0"/>
            <a:chExt cx="1828927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1232393"/>
              <a:ext cx="18289084" cy="636728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117112" y="2019300"/>
            <a:ext cx="13390244" cy="29991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1266825" marR="5080" indent="-1254760">
              <a:lnSpc>
                <a:spcPts val="11670"/>
              </a:lnSpc>
              <a:spcBef>
                <a:spcPts val="550"/>
              </a:spcBef>
            </a:pPr>
            <a:r>
              <a:rPr sz="9750" spc="645" dirty="0"/>
              <a:t>PREDICTING </a:t>
            </a:r>
            <a:r>
              <a:rPr sz="9750" spc="700" dirty="0"/>
              <a:t>THE</a:t>
            </a:r>
            <a:r>
              <a:rPr sz="9750" spc="-1060" dirty="0"/>
              <a:t> </a:t>
            </a:r>
            <a:r>
              <a:rPr sz="9750" spc="1220" dirty="0">
                <a:solidFill>
                  <a:srgbClr val="9987FF"/>
                </a:solidFill>
              </a:rPr>
              <a:t>MVP  </a:t>
            </a:r>
            <a:r>
              <a:rPr sz="9750" spc="505" dirty="0"/>
              <a:t>IN </a:t>
            </a:r>
            <a:r>
              <a:rPr sz="9750" spc="1005" dirty="0"/>
              <a:t>AN</a:t>
            </a:r>
            <a:r>
              <a:rPr sz="9750" spc="-2075" dirty="0"/>
              <a:t> </a:t>
            </a:r>
            <a:r>
              <a:rPr sz="9750" spc="950" dirty="0">
                <a:solidFill>
                  <a:srgbClr val="9987FF"/>
                </a:solidFill>
              </a:rPr>
              <a:t>NBA </a:t>
            </a:r>
            <a:r>
              <a:rPr sz="9750" spc="1100" dirty="0"/>
              <a:t>SEASON</a:t>
            </a:r>
            <a:endParaRPr sz="9750" dirty="0"/>
          </a:p>
        </p:txBody>
      </p:sp>
      <p:sp>
        <p:nvSpPr>
          <p:cNvPr id="6" name="object 6"/>
          <p:cNvSpPr txBox="1"/>
          <p:nvPr/>
        </p:nvSpPr>
        <p:spPr>
          <a:xfrm>
            <a:off x="7440634" y="9225936"/>
            <a:ext cx="27432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Project </a:t>
            </a:r>
            <a:r>
              <a:rPr sz="2800" spc="114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2800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spc="25" dirty="0">
                <a:solidFill>
                  <a:srgbClr val="FFFFFF"/>
                </a:solidFill>
                <a:latin typeface="Trebuchet MS"/>
                <a:cs typeface="Trebuchet MS"/>
              </a:rPr>
              <a:t>10</a:t>
            </a:r>
            <a:endParaRPr sz="2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7090723"/>
            <a:ext cx="18287999" cy="3187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19600" y="342900"/>
            <a:ext cx="9409760" cy="238270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7700" spc="385" dirty="0">
                <a:solidFill>
                  <a:srgbClr val="9987FF"/>
                </a:solidFill>
              </a:rPr>
              <a:t>RMSE Scores of the models</a:t>
            </a:r>
            <a:endParaRPr sz="7700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08B347C5-2D80-F1EF-9F1B-D6710CF7E6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8073287"/>
              </p:ext>
            </p:extLst>
          </p:nvPr>
        </p:nvGraphicFramePr>
        <p:xfrm>
          <a:off x="5181600" y="3196277"/>
          <a:ext cx="6705600" cy="38944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407587713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val="718079436"/>
                    </a:ext>
                  </a:extLst>
                </a:gridCol>
              </a:tblGrid>
              <a:tr h="973611">
                <a:tc>
                  <a:txBody>
                    <a:bodyPr/>
                    <a:lstStyle/>
                    <a:p>
                      <a:r>
                        <a:rPr lang="en-US" sz="3200" dirty="0"/>
                        <a:t>Models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19532"/>
                  </a:ext>
                </a:extLst>
              </a:tr>
              <a:tr h="973611">
                <a:tc>
                  <a:txBody>
                    <a:bodyPr/>
                    <a:lstStyle/>
                    <a:p>
                      <a:r>
                        <a:rPr lang="en-US" sz="3200" dirty="0"/>
                        <a:t>Linear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60245"/>
                  </a:ext>
                </a:extLst>
              </a:tr>
              <a:tr h="973611">
                <a:tc>
                  <a:txBody>
                    <a:bodyPr/>
                    <a:lstStyle/>
                    <a:p>
                      <a:r>
                        <a:rPr lang="en-US" sz="32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480793"/>
                  </a:ext>
                </a:extLst>
              </a:tr>
              <a:tr h="973611">
                <a:tc>
                  <a:txBody>
                    <a:bodyPr/>
                    <a:lstStyle/>
                    <a:p>
                      <a:r>
                        <a:rPr lang="en-US" sz="3200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336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2696" y="1532570"/>
              <a:ext cx="10429889" cy="67722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852261" y="295389"/>
            <a:ext cx="5253990" cy="935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The</a:t>
            </a:r>
            <a:r>
              <a:rPr spc="-180" dirty="0"/>
              <a:t> </a:t>
            </a:r>
            <a:r>
              <a:rPr spc="125" dirty="0"/>
              <a:t>Prediction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27868" y="8508779"/>
            <a:ext cx="985266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94765" marR="5080" indent="-1282700">
              <a:lnSpc>
                <a:spcPct val="116500"/>
              </a:lnSpc>
              <a:spcBef>
                <a:spcPts val="100"/>
              </a:spcBef>
              <a:tabLst>
                <a:tab pos="7035165" algn="l"/>
              </a:tabLst>
            </a:pPr>
            <a:r>
              <a:rPr sz="2200" b="1" spc="28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MODEL'S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Trebuchet MS"/>
                <a:cs typeface="Trebuchet MS"/>
              </a:rPr>
              <a:t>PREDICTION,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Trebuchet MS"/>
                <a:cs typeface="Trebuchet MS"/>
              </a:rPr>
              <a:t>NIKOLA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0" dirty="0">
                <a:solidFill>
                  <a:srgbClr val="FFFFFF"/>
                </a:solidFill>
                <a:latin typeface="Trebuchet MS"/>
                <a:cs typeface="Trebuchet MS"/>
              </a:rPr>
              <a:t>JOKIC	</a:t>
            </a:r>
            <a:r>
              <a:rPr sz="2200" b="1" spc="295" dirty="0">
                <a:solidFill>
                  <a:srgbClr val="FFFFFF"/>
                </a:solidFill>
                <a:latin typeface="Trebuchet MS"/>
                <a:cs typeface="Trebuchet MS"/>
              </a:rPr>
              <a:t>WAS</a:t>
            </a:r>
            <a:r>
              <a:rPr sz="2200" b="1" spc="-49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30" dirty="0">
                <a:solidFill>
                  <a:srgbClr val="FFFFFF"/>
                </a:solidFill>
                <a:latin typeface="Trebuchet MS"/>
                <a:cs typeface="Trebuchet MS"/>
              </a:rPr>
              <a:t>PREDICTED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Trebuchet MS"/>
                <a:cs typeface="Trebuchet MS"/>
              </a:rPr>
              <a:t>LIKELY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WIN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75" dirty="0">
                <a:solidFill>
                  <a:srgbClr val="FFFFFF"/>
                </a:solidFill>
                <a:latin typeface="Trebuchet MS"/>
                <a:cs typeface="Trebuchet MS"/>
              </a:rPr>
              <a:t>NBA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65" dirty="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20" dirty="0">
                <a:solidFill>
                  <a:srgbClr val="FFFFFF"/>
                </a:solidFill>
                <a:latin typeface="Trebuchet MS"/>
                <a:cs typeface="Trebuchet MS"/>
              </a:rPr>
              <a:t>AWARD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415887" y="0"/>
            <a:ext cx="6872111" cy="102832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885963" y="9736861"/>
            <a:ext cx="28879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solidFill>
                  <a:srgbClr val="FFFFFF"/>
                </a:solidFill>
                <a:latin typeface="Arial Black"/>
                <a:cs typeface="Arial Black"/>
              </a:rPr>
              <a:t>Nikola </a:t>
            </a:r>
            <a:r>
              <a:rPr sz="1800" spc="-305" dirty="0">
                <a:solidFill>
                  <a:srgbClr val="FFFFFF"/>
                </a:solidFill>
                <a:latin typeface="Arial Black"/>
                <a:cs typeface="Arial Black"/>
              </a:rPr>
              <a:t>Jovic, </a:t>
            </a:r>
            <a:r>
              <a:rPr sz="1800" spc="-245" dirty="0">
                <a:solidFill>
                  <a:srgbClr val="FFFFFF"/>
                </a:solidFill>
                <a:latin typeface="Arial Black"/>
                <a:cs typeface="Arial Black"/>
              </a:rPr>
              <a:t>Denver</a:t>
            </a:r>
            <a:r>
              <a:rPr sz="1800" spc="-34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250" dirty="0">
                <a:solidFill>
                  <a:srgbClr val="FFFFFF"/>
                </a:solidFill>
                <a:latin typeface="Arial Black"/>
                <a:cs typeface="Arial Black"/>
              </a:rPr>
              <a:t>Nuggets</a:t>
            </a:r>
            <a:endParaRPr sz="1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036914" y="2419867"/>
            <a:ext cx="14858999" cy="61340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20"/>
              </a:spcBef>
            </a:pPr>
            <a:r>
              <a:rPr spc="135" dirty="0"/>
              <a:t>Actual </a:t>
            </a:r>
            <a:r>
              <a:rPr spc="160" dirty="0"/>
              <a:t>Result </a:t>
            </a:r>
            <a:r>
              <a:rPr spc="555" dirty="0"/>
              <a:t>vs</a:t>
            </a:r>
            <a:r>
              <a:rPr spc="-1135" dirty="0"/>
              <a:t> </a:t>
            </a:r>
            <a:r>
              <a:rPr spc="125" dirty="0"/>
              <a:t>Prediction </a:t>
            </a:r>
            <a:r>
              <a:rPr spc="95" dirty="0"/>
              <a:t>for </a:t>
            </a:r>
            <a:r>
              <a:rPr spc="740" dirty="0"/>
              <a:t>MVP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9987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9006" y="4188121"/>
            <a:ext cx="18150205" cy="3282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14645" marR="5080" indent="-5402580">
              <a:lnSpc>
                <a:spcPct val="116199"/>
              </a:lnSpc>
              <a:spcBef>
                <a:spcPts val="95"/>
              </a:spcBef>
            </a:pPr>
            <a:r>
              <a:rPr sz="9200" b="1" spc="160" dirty="0">
                <a:solidFill>
                  <a:srgbClr val="000000"/>
                </a:solidFill>
                <a:latin typeface="Trebuchet MS"/>
                <a:cs typeface="Trebuchet MS"/>
              </a:rPr>
              <a:t>Trying</a:t>
            </a:r>
            <a:r>
              <a:rPr sz="92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9200" b="1" spc="285" dirty="0">
                <a:solidFill>
                  <a:srgbClr val="000000"/>
                </a:solidFill>
                <a:latin typeface="Trebuchet MS"/>
                <a:cs typeface="Trebuchet MS"/>
              </a:rPr>
              <a:t>Predictions</a:t>
            </a:r>
            <a:r>
              <a:rPr sz="9200" b="1" spc="-6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9200" b="1" spc="220" dirty="0">
                <a:solidFill>
                  <a:srgbClr val="000000"/>
                </a:solidFill>
                <a:latin typeface="Trebuchet MS"/>
                <a:cs typeface="Trebuchet MS"/>
              </a:rPr>
              <a:t>for</a:t>
            </a:r>
            <a:r>
              <a:rPr sz="9200" b="1" spc="-60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9200" b="1" spc="210" dirty="0">
                <a:solidFill>
                  <a:srgbClr val="000000"/>
                </a:solidFill>
                <a:latin typeface="Trebuchet MS"/>
                <a:cs typeface="Trebuchet MS"/>
              </a:rPr>
              <a:t>the</a:t>
            </a:r>
            <a:r>
              <a:rPr sz="9200" b="1" spc="-605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9200" b="1" spc="180" dirty="0">
                <a:solidFill>
                  <a:srgbClr val="000000"/>
                </a:solidFill>
                <a:latin typeface="Trebuchet MS"/>
                <a:cs typeface="Trebuchet MS"/>
              </a:rPr>
              <a:t>2019-  </a:t>
            </a:r>
            <a:r>
              <a:rPr sz="9200" b="1" spc="375" dirty="0">
                <a:solidFill>
                  <a:srgbClr val="000000"/>
                </a:solidFill>
                <a:latin typeface="Trebuchet MS"/>
                <a:cs typeface="Trebuchet MS"/>
              </a:rPr>
              <a:t>2020</a:t>
            </a:r>
            <a:r>
              <a:rPr sz="9200" b="1" spc="-61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9200" b="1" spc="475" dirty="0">
                <a:solidFill>
                  <a:srgbClr val="000000"/>
                </a:solidFill>
                <a:latin typeface="Trebuchet MS"/>
                <a:cs typeface="Trebuchet MS"/>
              </a:rPr>
              <a:t>Season</a:t>
            </a:r>
            <a:endParaRPr sz="9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83358" y="443631"/>
            <a:ext cx="7681595" cy="935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290" dirty="0"/>
              <a:t>The </a:t>
            </a:r>
            <a:r>
              <a:rPr spc="125" dirty="0"/>
              <a:t>Prediction</a:t>
            </a:r>
            <a:r>
              <a:rPr spc="-565" dirty="0"/>
              <a:t> </a:t>
            </a:r>
            <a:r>
              <a:rPr spc="545" dirty="0"/>
              <a:t>-2020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564894" y="794826"/>
            <a:ext cx="17109440" cy="9105900"/>
            <a:chOff x="564894" y="794826"/>
            <a:chExt cx="17109440" cy="9105900"/>
          </a:xfrm>
        </p:grpSpPr>
        <p:sp>
          <p:nvSpPr>
            <p:cNvPr id="5" name="object 5"/>
            <p:cNvSpPr/>
            <p:nvPr/>
          </p:nvSpPr>
          <p:spPr>
            <a:xfrm>
              <a:off x="564894" y="1395681"/>
              <a:ext cx="10848989" cy="70484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739981" y="794826"/>
              <a:ext cx="5934059" cy="910589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01104" y="8508779"/>
            <a:ext cx="9505950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325" marR="5080" indent="-47625">
              <a:lnSpc>
                <a:spcPct val="116500"/>
              </a:lnSpc>
              <a:spcBef>
                <a:spcPts val="100"/>
              </a:spcBef>
            </a:pPr>
            <a:r>
              <a:rPr sz="2200" b="1" spc="280" dirty="0">
                <a:solidFill>
                  <a:srgbClr val="FFFFFF"/>
                </a:solidFill>
                <a:latin typeface="Trebuchet MS"/>
                <a:cs typeface="Trebuchet MS"/>
              </a:rPr>
              <a:t>AS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Trebuchet MS"/>
                <a:cs typeface="Trebuchet MS"/>
              </a:rPr>
              <a:t>PER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25" dirty="0">
                <a:solidFill>
                  <a:srgbClr val="FFFFFF"/>
                </a:solidFill>
                <a:latin typeface="Trebuchet MS"/>
                <a:cs typeface="Trebuchet MS"/>
              </a:rPr>
              <a:t>OUR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MODEL'S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0" dirty="0">
                <a:solidFill>
                  <a:srgbClr val="FFFFFF"/>
                </a:solidFill>
                <a:latin typeface="Trebuchet MS"/>
                <a:cs typeface="Trebuchet MS"/>
              </a:rPr>
              <a:t>PREDICTION,</a:t>
            </a:r>
            <a:r>
              <a:rPr sz="2200" b="1" spc="-1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50" dirty="0">
                <a:solidFill>
                  <a:srgbClr val="FFFFFF"/>
                </a:solidFill>
                <a:latin typeface="Trebuchet MS"/>
                <a:cs typeface="Trebuchet MS"/>
              </a:rPr>
              <a:t>GIANNIS</a:t>
            </a:r>
            <a:r>
              <a:rPr sz="2200" b="1" spc="-1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90" dirty="0">
                <a:solidFill>
                  <a:srgbClr val="FFFFFF"/>
                </a:solidFill>
                <a:latin typeface="Trebuchet MS"/>
                <a:cs typeface="Trebuchet MS"/>
              </a:rPr>
              <a:t>ANTETOKOUNMPOWAS  </a:t>
            </a:r>
            <a:r>
              <a:rPr sz="2200" b="1" spc="130" dirty="0">
                <a:solidFill>
                  <a:srgbClr val="FFFFFF"/>
                </a:solidFill>
                <a:latin typeface="Trebuchet MS"/>
                <a:cs typeface="Trebuchet MS"/>
              </a:rPr>
              <a:t>PREDICTED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4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90" dirty="0">
                <a:solidFill>
                  <a:srgbClr val="FFFFFF"/>
                </a:solidFill>
                <a:latin typeface="Trebuchet MS"/>
                <a:cs typeface="Trebuchet MS"/>
              </a:rPr>
              <a:t>LIKELY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4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200" b="1" spc="-1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WIN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75" dirty="0">
                <a:solidFill>
                  <a:srgbClr val="FFFFFF"/>
                </a:solidFill>
                <a:latin typeface="Trebuchet MS"/>
                <a:cs typeface="Trebuchet MS"/>
              </a:rPr>
              <a:t>NBA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65" dirty="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20" dirty="0">
                <a:solidFill>
                  <a:srgbClr val="FFFFFF"/>
                </a:solidFill>
                <a:latin typeface="Trebuchet MS"/>
                <a:cs typeface="Trebuchet MS"/>
              </a:rPr>
              <a:t>AWARD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178842" y="8558348"/>
            <a:ext cx="505587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75" dirty="0">
                <a:solidFill>
                  <a:srgbClr val="FFFFFF"/>
                </a:solidFill>
                <a:latin typeface="Verdana"/>
                <a:cs typeface="Verdana"/>
              </a:rPr>
              <a:t>Giannis</a:t>
            </a:r>
            <a:r>
              <a:rPr sz="3400" spc="-3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400" spc="-45" dirty="0">
                <a:solidFill>
                  <a:srgbClr val="FFFFFF"/>
                </a:solidFill>
                <a:latin typeface="Verdana"/>
                <a:cs typeface="Verdana"/>
              </a:rPr>
              <a:t>Antetokounmpo</a:t>
            </a:r>
            <a:endParaRPr sz="34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3698" y="2807024"/>
            <a:ext cx="15916259" cy="6048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93040">
              <a:lnSpc>
                <a:spcPct val="100000"/>
              </a:lnSpc>
              <a:spcBef>
                <a:spcPts val="120"/>
              </a:spcBef>
            </a:pPr>
            <a:r>
              <a:rPr spc="135" dirty="0"/>
              <a:t>Actual </a:t>
            </a:r>
            <a:r>
              <a:rPr spc="160" dirty="0"/>
              <a:t>Result </a:t>
            </a:r>
            <a:r>
              <a:rPr spc="555" dirty="0"/>
              <a:t>vs</a:t>
            </a:r>
            <a:r>
              <a:rPr spc="-1135" dirty="0"/>
              <a:t> </a:t>
            </a:r>
            <a:r>
              <a:rPr spc="125" dirty="0"/>
              <a:t>Prediction </a:t>
            </a:r>
            <a:r>
              <a:rPr spc="95" dirty="0"/>
              <a:t>for </a:t>
            </a:r>
            <a:r>
              <a:rPr spc="740" dirty="0"/>
              <a:t>MVP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2511" y="0"/>
            <a:ext cx="8319095" cy="4171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855858" y="2249396"/>
            <a:ext cx="5657215" cy="13639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8750" spc="400" dirty="0">
                <a:solidFill>
                  <a:srgbClr val="9987FF"/>
                </a:solidFill>
              </a:rPr>
              <a:t>Thank</a:t>
            </a:r>
            <a:r>
              <a:rPr sz="8750" spc="-235" dirty="0">
                <a:solidFill>
                  <a:srgbClr val="9987FF"/>
                </a:solidFill>
              </a:rPr>
              <a:t> </a:t>
            </a:r>
            <a:r>
              <a:rPr sz="8750" spc="565" dirty="0">
                <a:solidFill>
                  <a:srgbClr val="9987FF"/>
                </a:solidFill>
              </a:rPr>
              <a:t>You</a:t>
            </a:r>
            <a:endParaRPr sz="8750"/>
          </a:p>
        </p:txBody>
      </p:sp>
      <p:sp>
        <p:nvSpPr>
          <p:cNvPr id="4" name="object 4"/>
          <p:cNvSpPr txBox="1"/>
          <p:nvPr/>
        </p:nvSpPr>
        <p:spPr>
          <a:xfrm>
            <a:off x="7036813" y="4274197"/>
            <a:ext cx="4214495" cy="3397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4170" marR="336550" indent="-114300" algn="ctr">
              <a:lnSpc>
                <a:spcPct val="115199"/>
              </a:lnSpc>
              <a:spcBef>
                <a:spcPts val="100"/>
              </a:spcBef>
            </a:pP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Presented </a:t>
            </a:r>
            <a:r>
              <a:rPr sz="3200" spc="229" dirty="0">
                <a:solidFill>
                  <a:srgbClr val="FFFFFF"/>
                </a:solidFill>
                <a:latin typeface="Trebuchet MS"/>
                <a:cs typeface="Trebuchet MS"/>
              </a:rPr>
              <a:t>By  </a:t>
            </a:r>
            <a:r>
              <a:rPr sz="3200" spc="85" dirty="0">
                <a:solidFill>
                  <a:srgbClr val="FFFFFF"/>
                </a:solidFill>
                <a:latin typeface="Trebuchet MS"/>
                <a:cs typeface="Trebuchet MS"/>
              </a:rPr>
              <a:t>Aditya</a:t>
            </a:r>
            <a:r>
              <a:rPr sz="3200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rebuchet MS"/>
                <a:cs typeface="Trebuchet MS"/>
              </a:rPr>
              <a:t>Deshpande</a:t>
            </a:r>
            <a:endParaRPr sz="3200">
              <a:latin typeface="Trebuchet MS"/>
              <a:cs typeface="Trebuchet MS"/>
            </a:endParaRPr>
          </a:p>
          <a:p>
            <a:pPr marL="12700" marR="5080" algn="ctr">
              <a:lnSpc>
                <a:spcPct val="115199"/>
              </a:lnSpc>
            </a:pPr>
            <a:r>
              <a:rPr sz="3200" spc="145" dirty="0">
                <a:solidFill>
                  <a:srgbClr val="FFFFFF"/>
                </a:solidFill>
                <a:latin typeface="Trebuchet MS"/>
                <a:cs typeface="Trebuchet MS"/>
              </a:rPr>
              <a:t>Abhishek </a:t>
            </a:r>
            <a:r>
              <a:rPr sz="3200" spc="175" dirty="0">
                <a:solidFill>
                  <a:srgbClr val="FFFFFF"/>
                </a:solidFill>
                <a:latin typeface="Trebuchet MS"/>
                <a:cs typeface="Trebuchet MS"/>
              </a:rPr>
              <a:t>Devangana  </a:t>
            </a:r>
            <a:r>
              <a:rPr sz="3200" spc="35" dirty="0">
                <a:solidFill>
                  <a:srgbClr val="FFFFFF"/>
                </a:solidFill>
                <a:latin typeface="Trebuchet MS"/>
                <a:cs typeface="Trebuchet MS"/>
              </a:rPr>
              <a:t>Akhil </a:t>
            </a:r>
            <a:r>
              <a:rPr sz="3200" spc="15" dirty="0">
                <a:solidFill>
                  <a:srgbClr val="FFFFFF"/>
                </a:solidFill>
                <a:latin typeface="Trebuchet MS"/>
                <a:cs typeface="Trebuchet MS"/>
              </a:rPr>
              <a:t>Khajuria  </a:t>
            </a:r>
            <a:r>
              <a:rPr sz="3200" spc="125" dirty="0">
                <a:solidFill>
                  <a:srgbClr val="FFFFFF"/>
                </a:solidFill>
                <a:latin typeface="Trebuchet MS"/>
                <a:cs typeface="Trebuchet MS"/>
              </a:rPr>
              <a:t>Siddhant</a:t>
            </a:r>
            <a:r>
              <a:rPr sz="3200" spc="-1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20" dirty="0">
                <a:solidFill>
                  <a:srgbClr val="FFFFFF"/>
                </a:solidFill>
                <a:latin typeface="Trebuchet MS"/>
                <a:cs typeface="Trebuchet MS"/>
              </a:rPr>
              <a:t>Ambardekar  </a:t>
            </a:r>
            <a:r>
              <a:rPr sz="3200" spc="155" dirty="0">
                <a:solidFill>
                  <a:srgbClr val="FFFFFF"/>
                </a:solidFill>
                <a:latin typeface="Trebuchet MS"/>
                <a:cs typeface="Trebuchet MS"/>
              </a:rPr>
              <a:t>Jude</a:t>
            </a:r>
            <a:r>
              <a:rPr sz="32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200" spc="185" dirty="0">
                <a:solidFill>
                  <a:srgbClr val="FFFFFF"/>
                </a:solidFill>
                <a:latin typeface="Trebuchet MS"/>
                <a:cs typeface="Trebuchet MS"/>
              </a:rPr>
              <a:t>Lobo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218444" y="0"/>
              <a:ext cx="9610709" cy="925692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83519"/>
            <a:ext cx="8694420" cy="165163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12700" marR="5080">
              <a:lnSpc>
                <a:spcPts val="6380"/>
              </a:lnSpc>
              <a:spcBef>
                <a:spcPts val="350"/>
              </a:spcBef>
            </a:pPr>
            <a:r>
              <a:rPr sz="5350" spc="290" dirty="0"/>
              <a:t>What's </a:t>
            </a:r>
            <a:r>
              <a:rPr sz="5350" spc="254" dirty="0"/>
              <a:t>The </a:t>
            </a:r>
            <a:r>
              <a:rPr sz="5350" spc="170" dirty="0"/>
              <a:t>Significance</a:t>
            </a:r>
            <a:r>
              <a:rPr sz="5350" spc="-940" dirty="0"/>
              <a:t> </a:t>
            </a:r>
            <a:r>
              <a:rPr sz="5350" spc="210" dirty="0"/>
              <a:t>Of  </a:t>
            </a:r>
            <a:r>
              <a:rPr sz="5350" spc="335" dirty="0"/>
              <a:t>An </a:t>
            </a:r>
            <a:r>
              <a:rPr sz="5350" spc="655" dirty="0"/>
              <a:t>MVP</a:t>
            </a:r>
            <a:r>
              <a:rPr sz="5350" spc="-1115" dirty="0"/>
              <a:t> </a:t>
            </a:r>
            <a:r>
              <a:rPr sz="5350" spc="65" dirty="0"/>
              <a:t>In </a:t>
            </a:r>
            <a:r>
              <a:rPr sz="5350" spc="254" dirty="0"/>
              <a:t>The </a:t>
            </a:r>
            <a:r>
              <a:rPr sz="5350" spc="565" dirty="0"/>
              <a:t>NBA?</a:t>
            </a:r>
            <a:endParaRPr sz="5350"/>
          </a:p>
        </p:txBody>
      </p:sp>
      <p:sp>
        <p:nvSpPr>
          <p:cNvPr id="6" name="object 6"/>
          <p:cNvSpPr txBox="1"/>
          <p:nvPr/>
        </p:nvSpPr>
        <p:spPr>
          <a:xfrm>
            <a:off x="1016000" y="4048092"/>
            <a:ext cx="7208520" cy="3282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00"/>
              </a:lnSpc>
              <a:spcBef>
                <a:spcPts val="100"/>
              </a:spcBef>
            </a:pPr>
            <a:r>
              <a:rPr sz="3100" b="1" spc="370" dirty="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9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350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04" dirty="0">
                <a:solidFill>
                  <a:srgbClr val="FFFFFF"/>
                </a:solidFill>
                <a:latin typeface="Trebuchet MS"/>
                <a:cs typeface="Trebuchet MS"/>
              </a:rPr>
              <a:t>VALUABLE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95" dirty="0">
                <a:solidFill>
                  <a:srgbClr val="FFFFFF"/>
                </a:solidFill>
                <a:latin typeface="Trebuchet MS"/>
                <a:cs typeface="Trebuchet MS"/>
              </a:rPr>
              <a:t>PLAYER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25" dirty="0">
                <a:solidFill>
                  <a:srgbClr val="FFFFFF"/>
                </a:solidFill>
                <a:latin typeface="Trebuchet MS"/>
                <a:cs typeface="Trebuchet MS"/>
              </a:rPr>
              <a:t>IS  </a:t>
            </a:r>
            <a:r>
              <a:rPr sz="3100" b="1" spc="275" dirty="0">
                <a:solidFill>
                  <a:srgbClr val="FFFFFF"/>
                </a:solidFill>
                <a:latin typeface="Trebuchet MS"/>
                <a:cs typeface="Trebuchet MS"/>
              </a:rPr>
              <a:t>AN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310" dirty="0">
                <a:solidFill>
                  <a:srgbClr val="FFFFFF"/>
                </a:solidFill>
                <a:latin typeface="Trebuchet MS"/>
                <a:cs typeface="Trebuchet MS"/>
              </a:rPr>
              <a:t>AWARD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25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15" dirty="0">
                <a:solidFill>
                  <a:srgbClr val="FFFFFF"/>
                </a:solidFill>
                <a:latin typeface="Trebuchet MS"/>
                <a:cs typeface="Trebuchet MS"/>
              </a:rPr>
              <a:t>USUALLY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00" dirty="0">
                <a:solidFill>
                  <a:srgbClr val="FFFFFF"/>
                </a:solidFill>
                <a:latin typeface="Trebuchet MS"/>
                <a:cs typeface="Trebuchet MS"/>
              </a:rPr>
              <a:t>GIVEN  </a:t>
            </a:r>
            <a:r>
              <a:rPr sz="3100" b="1" spc="204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3100" b="1" spc="160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100" b="1" spc="350" dirty="0">
                <a:solidFill>
                  <a:srgbClr val="FFFFFF"/>
                </a:solidFill>
                <a:latin typeface="Trebuchet MS"/>
                <a:cs typeface="Trebuchet MS"/>
              </a:rPr>
              <a:t>MOST </a:t>
            </a:r>
            <a:r>
              <a:rPr sz="3100" b="1" spc="210" dirty="0">
                <a:solidFill>
                  <a:srgbClr val="FFFFFF"/>
                </a:solidFill>
                <a:latin typeface="Trebuchet MS"/>
                <a:cs typeface="Trebuchet MS"/>
              </a:rPr>
              <a:t>IMPACTFUL </a:t>
            </a:r>
            <a:r>
              <a:rPr sz="3100" b="1" spc="27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3100" b="1" spc="220" dirty="0">
                <a:solidFill>
                  <a:srgbClr val="FFFFFF"/>
                </a:solidFill>
                <a:latin typeface="Trebuchet MS"/>
                <a:cs typeface="Trebuchet MS"/>
              </a:rPr>
              <a:t>IMPORTANT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95" dirty="0">
                <a:solidFill>
                  <a:srgbClr val="FFFFFF"/>
                </a:solidFill>
                <a:latin typeface="Trebuchet MS"/>
                <a:cs typeface="Trebuchet MS"/>
              </a:rPr>
              <a:t>PLAYER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20" dirty="0">
                <a:solidFill>
                  <a:srgbClr val="FFFFFF"/>
                </a:solidFill>
                <a:latin typeface="Trebuchet MS"/>
                <a:cs typeface="Trebuchet MS"/>
              </a:rPr>
              <a:t>THAT</a:t>
            </a:r>
            <a:r>
              <a:rPr sz="3100" b="1" spc="-22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325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65" dirty="0">
                <a:solidFill>
                  <a:srgbClr val="FFFFFF"/>
                </a:solidFill>
                <a:latin typeface="Trebuchet MS"/>
                <a:cs typeface="Trebuchet MS"/>
              </a:rPr>
              <a:t>HAD  </a:t>
            </a:r>
            <a:r>
              <a:rPr sz="3100" b="1" spc="355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31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90" dirty="0">
                <a:solidFill>
                  <a:srgbClr val="FFFFFF"/>
                </a:solidFill>
                <a:latin typeface="Trebuchet MS"/>
                <a:cs typeface="Trebuchet MS"/>
              </a:rPr>
              <a:t>SIGNIFICANT</a:t>
            </a:r>
            <a:r>
              <a:rPr sz="31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45" dirty="0">
                <a:solidFill>
                  <a:srgbClr val="FFFFFF"/>
                </a:solidFill>
                <a:latin typeface="Trebuchet MS"/>
                <a:cs typeface="Trebuchet MS"/>
              </a:rPr>
              <a:t>INFLUENCE</a:t>
            </a:r>
            <a:r>
              <a:rPr sz="3100" b="1" spc="-2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220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100" b="1" spc="-23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25" dirty="0">
                <a:solidFill>
                  <a:srgbClr val="FFFFFF"/>
                </a:solidFill>
                <a:latin typeface="Trebuchet MS"/>
                <a:cs typeface="Trebuchet MS"/>
              </a:rPr>
              <a:t>THEIR  </a:t>
            </a:r>
            <a:r>
              <a:rPr sz="3100" b="1" spc="30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3100" b="1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05" dirty="0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sz="310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60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100" b="1" spc="-22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100" b="1" spc="130" dirty="0">
                <a:solidFill>
                  <a:srgbClr val="FFFFFF"/>
                </a:solidFill>
                <a:latin typeface="Trebuchet MS"/>
                <a:cs typeface="Trebuchet MS"/>
              </a:rPr>
              <a:t>NBA.</a:t>
            </a:r>
            <a:endParaRPr sz="31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247707" y="179144"/>
            <a:ext cx="9792970" cy="2616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" marR="5080" indent="-353695">
              <a:lnSpc>
                <a:spcPct val="100000"/>
              </a:lnSpc>
              <a:spcBef>
                <a:spcPts val="100"/>
              </a:spcBef>
            </a:pPr>
            <a:r>
              <a:rPr sz="8500" spc="600" dirty="0"/>
              <a:t>How</a:t>
            </a:r>
            <a:r>
              <a:rPr sz="8500" spc="-195" dirty="0"/>
              <a:t> </a:t>
            </a:r>
            <a:r>
              <a:rPr sz="8500" spc="675" dirty="0"/>
              <a:t>Does</a:t>
            </a:r>
            <a:r>
              <a:rPr sz="8500" spc="-190" dirty="0"/>
              <a:t> </a:t>
            </a:r>
            <a:r>
              <a:rPr sz="8500" spc="730" dirty="0"/>
              <a:t>A</a:t>
            </a:r>
            <a:r>
              <a:rPr sz="8500" spc="-195" dirty="0"/>
              <a:t> </a:t>
            </a:r>
            <a:r>
              <a:rPr sz="8500" spc="210" dirty="0"/>
              <a:t>Player  </a:t>
            </a:r>
            <a:r>
              <a:rPr sz="8500" spc="450" dirty="0"/>
              <a:t>Become </a:t>
            </a:r>
            <a:r>
              <a:rPr sz="8500" spc="525" dirty="0"/>
              <a:t>An</a:t>
            </a:r>
            <a:r>
              <a:rPr sz="8500" spc="-855" dirty="0"/>
              <a:t> </a:t>
            </a:r>
            <a:r>
              <a:rPr sz="8500" spc="1075" dirty="0"/>
              <a:t>MVP?</a:t>
            </a:r>
            <a:endParaRPr sz="8500"/>
          </a:p>
        </p:txBody>
      </p:sp>
      <p:sp>
        <p:nvSpPr>
          <p:cNvPr id="4" name="object 4"/>
          <p:cNvSpPr txBox="1"/>
          <p:nvPr/>
        </p:nvSpPr>
        <p:spPr>
          <a:xfrm>
            <a:off x="173392" y="2815078"/>
            <a:ext cx="8853805" cy="6311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43280">
              <a:lnSpc>
                <a:spcPct val="125000"/>
              </a:lnSpc>
              <a:spcBef>
                <a:spcPts val="100"/>
              </a:spcBef>
            </a:pPr>
            <a:r>
              <a:rPr sz="3000" spc="285" dirty="0">
                <a:solidFill>
                  <a:srgbClr val="FFFFFF"/>
                </a:solidFill>
                <a:latin typeface="Trebuchet MS"/>
                <a:cs typeface="Trebuchet MS"/>
              </a:rPr>
              <a:t>NBA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360" dirty="0">
                <a:solidFill>
                  <a:srgbClr val="FFFFFF"/>
                </a:solidFill>
                <a:latin typeface="Trebuchet MS"/>
                <a:cs typeface="Trebuchet MS"/>
              </a:rPr>
              <a:t>MVPs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0" dirty="0">
                <a:solidFill>
                  <a:srgbClr val="FFFFFF"/>
                </a:solidFill>
                <a:latin typeface="Trebuchet MS"/>
                <a:cs typeface="Trebuchet MS"/>
              </a:rPr>
              <a:t>are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Currently</a:t>
            </a:r>
            <a:r>
              <a:rPr sz="3000" spc="-6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Awarded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8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75" dirty="0">
                <a:solidFill>
                  <a:srgbClr val="FFFFFF"/>
                </a:solidFill>
                <a:latin typeface="Trebuchet MS"/>
                <a:cs typeface="Trebuchet MS"/>
              </a:rPr>
              <a:t>These 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Protocols:</a:t>
            </a:r>
            <a:endParaRPr sz="3000">
              <a:latin typeface="Trebuchet MS"/>
              <a:cs typeface="Trebuchet MS"/>
            </a:endParaRPr>
          </a:p>
          <a:p>
            <a:pPr marL="660400" marR="1939925">
              <a:lnSpc>
                <a:spcPct val="125000"/>
              </a:lnSpc>
            </a:pPr>
            <a:r>
              <a:rPr sz="3000" spc="110" dirty="0">
                <a:solidFill>
                  <a:srgbClr val="FFFFFF"/>
                </a:solidFill>
                <a:latin typeface="Trebuchet MS"/>
                <a:cs typeface="Trebuchet MS"/>
              </a:rPr>
              <a:t>Vote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0" dirty="0">
                <a:solidFill>
                  <a:srgbClr val="FFFFFF"/>
                </a:solidFill>
                <a:latin typeface="Trebuchet MS"/>
                <a:cs typeface="Trebuchet MS"/>
              </a:rPr>
              <a:t>by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panel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00" dirty="0">
                <a:solidFill>
                  <a:srgbClr val="FFFFFF"/>
                </a:solidFill>
                <a:latin typeface="Trebuchet MS"/>
                <a:cs typeface="Trebuchet MS"/>
              </a:rPr>
              <a:t>sportswriters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3000" spc="105" dirty="0">
                <a:solidFill>
                  <a:srgbClr val="FFFFFF"/>
                </a:solidFill>
                <a:latin typeface="Trebuchet MS"/>
                <a:cs typeface="Trebuchet MS"/>
              </a:rPr>
              <a:t>broadcasters.</a:t>
            </a:r>
            <a:endParaRPr sz="3000">
              <a:latin typeface="Trebuchet MS"/>
              <a:cs typeface="Trebuchet MS"/>
            </a:endParaRPr>
          </a:p>
          <a:p>
            <a:pPr marL="660400" marR="1208405">
              <a:lnSpc>
                <a:spcPct val="125000"/>
              </a:lnSpc>
            </a:pPr>
            <a:r>
              <a:rPr sz="3000" spc="204" dirty="0">
                <a:solidFill>
                  <a:srgbClr val="FFFFFF"/>
                </a:solidFill>
                <a:latin typeface="Trebuchet MS"/>
                <a:cs typeface="Trebuchet MS"/>
              </a:rPr>
              <a:t>Based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regular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04" dirty="0">
                <a:solidFill>
                  <a:srgbClr val="FFFFFF"/>
                </a:solidFill>
                <a:latin typeface="Trebuchet MS"/>
                <a:cs typeface="Trebuchet MS"/>
              </a:rPr>
              <a:t>season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performance.  </a:t>
            </a: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Announced </a:t>
            </a:r>
            <a:r>
              <a:rPr sz="3000" spc="90" dirty="0">
                <a:solidFill>
                  <a:srgbClr val="FFFFFF"/>
                </a:solidFill>
                <a:latin typeface="Trebuchet MS"/>
                <a:cs typeface="Trebuchet MS"/>
              </a:rPr>
              <a:t>before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3000" spc="-4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playoffs.</a:t>
            </a:r>
            <a:endParaRPr sz="3000">
              <a:latin typeface="Trebuchet MS"/>
              <a:cs typeface="Trebuchet MS"/>
            </a:endParaRPr>
          </a:p>
          <a:p>
            <a:pPr marL="660400" marR="298450">
              <a:lnSpc>
                <a:spcPct val="125000"/>
              </a:lnSpc>
            </a:pPr>
            <a:r>
              <a:rPr sz="3000" spc="170" dirty="0">
                <a:solidFill>
                  <a:srgbClr val="FFFFFF"/>
                </a:solidFill>
                <a:latin typeface="Trebuchet MS"/>
                <a:cs typeface="Trebuchet MS"/>
              </a:rPr>
              <a:t>Considers </a:t>
            </a:r>
            <a:r>
              <a:rPr sz="3000" spc="30" dirty="0">
                <a:solidFill>
                  <a:srgbClr val="FFFFFF"/>
                </a:solidFill>
                <a:latin typeface="Trebuchet MS"/>
                <a:cs typeface="Trebuchet MS"/>
              </a:rPr>
              <a:t>individual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statistics,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30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50" dirty="0">
                <a:solidFill>
                  <a:srgbClr val="FFFFFF"/>
                </a:solidFill>
                <a:latin typeface="Trebuchet MS"/>
                <a:cs typeface="Trebuchet MS"/>
              </a:rPr>
              <a:t>record,  leadership, </a:t>
            </a:r>
            <a:r>
              <a:rPr sz="3000" spc="14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3000" spc="55" dirty="0">
                <a:solidFill>
                  <a:srgbClr val="FFFFFF"/>
                </a:solidFill>
                <a:latin typeface="Trebuchet MS"/>
                <a:cs typeface="Trebuchet MS"/>
              </a:rPr>
              <a:t>impact </a:t>
            </a:r>
            <a:r>
              <a:rPr sz="3000" spc="145" dirty="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sz="3000" spc="-6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5" dirty="0">
                <a:solidFill>
                  <a:srgbClr val="FFFFFF"/>
                </a:solidFill>
                <a:latin typeface="Trebuchet MS"/>
                <a:cs typeface="Trebuchet MS"/>
              </a:rPr>
              <a:t>the </a:t>
            </a:r>
            <a:r>
              <a:rPr sz="3000" spc="75" dirty="0">
                <a:solidFill>
                  <a:srgbClr val="FFFFFF"/>
                </a:solidFill>
                <a:latin typeface="Trebuchet MS"/>
                <a:cs typeface="Trebuchet MS"/>
              </a:rPr>
              <a:t>game.</a:t>
            </a:r>
            <a:endParaRPr sz="3000">
              <a:latin typeface="Trebuchet MS"/>
              <a:cs typeface="Trebuchet MS"/>
            </a:endParaRPr>
          </a:p>
          <a:p>
            <a:pPr marL="660400" marR="911860">
              <a:lnSpc>
                <a:spcPct val="125000"/>
              </a:lnSpc>
            </a:pPr>
            <a:r>
              <a:rPr sz="3000" spc="95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0" dirty="0">
                <a:solidFill>
                  <a:srgbClr val="FFFFFF"/>
                </a:solidFill>
                <a:latin typeface="Trebuchet MS"/>
                <a:cs typeface="Trebuchet MS"/>
              </a:rPr>
              <a:t>player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Trebuchet MS"/>
                <a:cs typeface="Trebuchet MS"/>
              </a:rPr>
              <a:t>who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65" dirty="0">
                <a:solidFill>
                  <a:srgbClr val="FFFFFF"/>
                </a:solidFill>
                <a:latin typeface="Trebuchet MS"/>
                <a:cs typeface="Trebuchet MS"/>
              </a:rPr>
              <a:t>contributed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Trebuchet MS"/>
                <a:cs typeface="Trebuchet MS"/>
              </a:rPr>
              <a:t>most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40" dirty="0">
                <a:solidFill>
                  <a:srgbClr val="FFFFFF"/>
                </a:solidFill>
                <a:latin typeface="Trebuchet MS"/>
                <a:cs typeface="Trebuchet MS"/>
              </a:rPr>
              <a:t>to 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team's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70" dirty="0">
                <a:solidFill>
                  <a:srgbClr val="FFFFFF"/>
                </a:solidFill>
                <a:latin typeface="Trebuchet MS"/>
                <a:cs typeface="Trebuchet MS"/>
              </a:rPr>
              <a:t>success.</a:t>
            </a:r>
            <a:endParaRPr sz="3000">
              <a:latin typeface="Trebuchet MS"/>
              <a:cs typeface="Trebuchet MS"/>
            </a:endParaRPr>
          </a:p>
          <a:p>
            <a:pPr marL="660400">
              <a:lnSpc>
                <a:spcPct val="100000"/>
              </a:lnSpc>
              <a:spcBef>
                <a:spcPts val="900"/>
              </a:spcBef>
            </a:pPr>
            <a:r>
              <a:rPr sz="3000" spc="150" dirty="0">
                <a:solidFill>
                  <a:srgbClr val="FFFFFF"/>
                </a:solidFill>
                <a:latin typeface="Trebuchet MS"/>
                <a:cs typeface="Trebuchet MS"/>
              </a:rPr>
              <a:t>Award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200" dirty="0">
                <a:solidFill>
                  <a:srgbClr val="FFFFFF"/>
                </a:solidFill>
                <a:latin typeface="Trebuchet MS"/>
                <a:cs typeface="Trebuchet MS"/>
              </a:rPr>
              <a:t>has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0" dirty="0">
                <a:solidFill>
                  <a:srgbClr val="FFFFFF"/>
                </a:solidFill>
                <a:latin typeface="Trebuchet MS"/>
                <a:cs typeface="Trebuchet MS"/>
              </a:rPr>
              <a:t>been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0" dirty="0">
                <a:solidFill>
                  <a:srgbClr val="FFFFFF"/>
                </a:solidFill>
                <a:latin typeface="Trebuchet MS"/>
                <a:cs typeface="Trebuchet MS"/>
              </a:rPr>
              <a:t>given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25" dirty="0">
                <a:solidFill>
                  <a:srgbClr val="FFFFFF"/>
                </a:solidFill>
                <a:latin typeface="Trebuchet MS"/>
                <a:cs typeface="Trebuchet MS"/>
              </a:rPr>
              <a:t>since</a:t>
            </a:r>
            <a:r>
              <a:rPr sz="3000" spc="-7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95" dirty="0">
                <a:solidFill>
                  <a:srgbClr val="FFFFFF"/>
                </a:solidFill>
                <a:latin typeface="Trebuchet MS"/>
                <a:cs typeface="Trebuchet MS"/>
              </a:rPr>
              <a:t>1955-56</a:t>
            </a:r>
            <a:r>
              <a:rPr sz="3000" spc="-7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3000" spc="135" dirty="0">
                <a:solidFill>
                  <a:srgbClr val="FFFFFF"/>
                </a:solidFill>
                <a:latin typeface="Trebuchet MS"/>
                <a:cs typeface="Trebuchet MS"/>
              </a:rPr>
              <a:t>season.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44000" y="2970671"/>
            <a:ext cx="8705849" cy="65245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762542"/>
            <a:ext cx="18288000" cy="6516370"/>
            <a:chOff x="0" y="3762542"/>
            <a:chExt cx="18288000" cy="6516370"/>
          </a:xfrm>
        </p:grpSpPr>
        <p:sp>
          <p:nvSpPr>
            <p:cNvPr id="3" name="object 3"/>
            <p:cNvSpPr/>
            <p:nvPr/>
          </p:nvSpPr>
          <p:spPr>
            <a:xfrm>
              <a:off x="0" y="7090720"/>
              <a:ext cx="18287999" cy="3187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50059" y="3762542"/>
              <a:ext cx="8420099" cy="473387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028636" y="257643"/>
            <a:ext cx="13853794" cy="29705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83995" marR="1383665" algn="ctr">
              <a:lnSpc>
                <a:spcPct val="107400"/>
              </a:lnSpc>
              <a:spcBef>
                <a:spcPts val="100"/>
              </a:spcBef>
            </a:pPr>
            <a:r>
              <a:rPr sz="6400" spc="430" dirty="0">
                <a:solidFill>
                  <a:srgbClr val="9987FF"/>
                </a:solidFill>
              </a:rPr>
              <a:t>Why</a:t>
            </a:r>
            <a:r>
              <a:rPr sz="6400" spc="-140" dirty="0">
                <a:solidFill>
                  <a:srgbClr val="9987FF"/>
                </a:solidFill>
              </a:rPr>
              <a:t> </a:t>
            </a:r>
            <a:r>
              <a:rPr sz="6400" spc="525" dirty="0">
                <a:solidFill>
                  <a:srgbClr val="9987FF"/>
                </a:solidFill>
              </a:rPr>
              <a:t>Do</a:t>
            </a:r>
            <a:r>
              <a:rPr sz="6400" spc="-140" dirty="0">
                <a:solidFill>
                  <a:srgbClr val="9987FF"/>
                </a:solidFill>
              </a:rPr>
              <a:t> </a:t>
            </a:r>
            <a:r>
              <a:rPr sz="6400" spc="425" dirty="0">
                <a:solidFill>
                  <a:srgbClr val="9987FF"/>
                </a:solidFill>
              </a:rPr>
              <a:t>We</a:t>
            </a:r>
            <a:r>
              <a:rPr sz="6400" spc="-135" dirty="0">
                <a:solidFill>
                  <a:srgbClr val="9987FF"/>
                </a:solidFill>
              </a:rPr>
              <a:t> </a:t>
            </a:r>
            <a:r>
              <a:rPr sz="6400" spc="395" dirty="0">
                <a:solidFill>
                  <a:srgbClr val="9987FF"/>
                </a:solidFill>
              </a:rPr>
              <a:t>Need</a:t>
            </a:r>
            <a:r>
              <a:rPr sz="6400" spc="-140" dirty="0">
                <a:solidFill>
                  <a:srgbClr val="9987FF"/>
                </a:solidFill>
              </a:rPr>
              <a:t> </a:t>
            </a:r>
            <a:r>
              <a:rPr sz="6400" spc="385" dirty="0">
                <a:solidFill>
                  <a:srgbClr val="9987FF"/>
                </a:solidFill>
              </a:rPr>
              <a:t>To</a:t>
            </a:r>
            <a:r>
              <a:rPr sz="6400" spc="-135" dirty="0">
                <a:solidFill>
                  <a:srgbClr val="9987FF"/>
                </a:solidFill>
              </a:rPr>
              <a:t> </a:t>
            </a:r>
            <a:r>
              <a:rPr sz="6400" spc="135" dirty="0">
                <a:solidFill>
                  <a:srgbClr val="9987FF"/>
                </a:solidFill>
              </a:rPr>
              <a:t>Predict  </a:t>
            </a:r>
            <a:r>
              <a:rPr sz="6400" spc="300" dirty="0">
                <a:solidFill>
                  <a:srgbClr val="9987FF"/>
                </a:solidFill>
              </a:rPr>
              <a:t>The </a:t>
            </a:r>
            <a:r>
              <a:rPr sz="6400" spc="550" dirty="0">
                <a:solidFill>
                  <a:srgbClr val="9987FF"/>
                </a:solidFill>
              </a:rPr>
              <a:t>Most </a:t>
            </a:r>
            <a:r>
              <a:rPr sz="6400" spc="90" dirty="0">
                <a:solidFill>
                  <a:srgbClr val="9987FF"/>
                </a:solidFill>
              </a:rPr>
              <a:t>Likely</a:t>
            </a:r>
            <a:r>
              <a:rPr sz="6400" spc="-1255" dirty="0">
                <a:solidFill>
                  <a:srgbClr val="9987FF"/>
                </a:solidFill>
              </a:rPr>
              <a:t> </a:t>
            </a:r>
            <a:r>
              <a:rPr sz="6400" spc="805" dirty="0">
                <a:solidFill>
                  <a:srgbClr val="9987FF"/>
                </a:solidFill>
              </a:rPr>
              <a:t>MVP?</a:t>
            </a:r>
            <a:endParaRPr sz="6400"/>
          </a:p>
          <a:p>
            <a:pPr marL="12700" marR="5080" indent="92075" algn="ctr">
              <a:lnSpc>
                <a:spcPct val="105800"/>
              </a:lnSpc>
              <a:spcBef>
                <a:spcPts val="85"/>
              </a:spcBef>
            </a:pPr>
            <a:r>
              <a:rPr sz="2600" spc="260" dirty="0"/>
              <a:t>As </a:t>
            </a:r>
            <a:r>
              <a:rPr sz="2600" spc="95" dirty="0"/>
              <a:t>a </a:t>
            </a:r>
            <a:r>
              <a:rPr sz="2600" spc="114" dirty="0"/>
              <a:t>Business, </a:t>
            </a:r>
            <a:r>
              <a:rPr sz="2600" spc="240" dirty="0"/>
              <a:t>NBA </a:t>
            </a:r>
            <a:r>
              <a:rPr sz="2600" spc="150" dirty="0"/>
              <a:t>Teams </a:t>
            </a:r>
            <a:r>
              <a:rPr sz="2600" spc="114" dirty="0"/>
              <a:t>have </a:t>
            </a:r>
            <a:r>
              <a:rPr sz="2600" spc="40" dirty="0"/>
              <a:t>the </a:t>
            </a:r>
            <a:r>
              <a:rPr sz="2600" spc="20" dirty="0"/>
              <a:t>aim </a:t>
            </a:r>
            <a:r>
              <a:rPr sz="2600" spc="60" dirty="0"/>
              <a:t>of </a:t>
            </a:r>
            <a:r>
              <a:rPr sz="2600" spc="55" dirty="0"/>
              <a:t>maximizing </a:t>
            </a:r>
            <a:r>
              <a:rPr sz="2600" spc="-5" dirty="0"/>
              <a:t>their </a:t>
            </a:r>
            <a:r>
              <a:rPr sz="2600" spc="85" dirty="0"/>
              <a:t>revenue </a:t>
            </a:r>
            <a:r>
              <a:rPr sz="2600" spc="-15" dirty="0"/>
              <a:t>in </a:t>
            </a:r>
            <a:r>
              <a:rPr sz="2600" spc="40" dirty="0"/>
              <a:t>addition </a:t>
            </a:r>
            <a:r>
              <a:rPr sz="2600" spc="30" dirty="0"/>
              <a:t>to  </a:t>
            </a:r>
            <a:r>
              <a:rPr sz="2600" spc="70" dirty="0"/>
              <a:t>winning</a:t>
            </a:r>
            <a:r>
              <a:rPr sz="2600" spc="-55" dirty="0"/>
              <a:t> </a:t>
            </a:r>
            <a:r>
              <a:rPr sz="2600" spc="40" dirty="0"/>
              <a:t>the</a:t>
            </a:r>
            <a:r>
              <a:rPr sz="2600" spc="-50" dirty="0"/>
              <a:t> </a:t>
            </a:r>
            <a:r>
              <a:rPr sz="2600" spc="120" dirty="0"/>
              <a:t>NBA.</a:t>
            </a:r>
            <a:r>
              <a:rPr sz="2600" spc="-50" dirty="0"/>
              <a:t> </a:t>
            </a:r>
            <a:r>
              <a:rPr sz="2600" spc="120" dirty="0"/>
              <a:t>Having</a:t>
            </a:r>
            <a:r>
              <a:rPr sz="2600" spc="-50" dirty="0"/>
              <a:t> </a:t>
            </a:r>
            <a:r>
              <a:rPr sz="2600" spc="95" dirty="0"/>
              <a:t>a</a:t>
            </a:r>
            <a:r>
              <a:rPr sz="2600" spc="-50" dirty="0"/>
              <a:t> </a:t>
            </a:r>
            <a:r>
              <a:rPr sz="2600" spc="60" dirty="0"/>
              <a:t>Player</a:t>
            </a:r>
            <a:r>
              <a:rPr sz="2600" spc="-50" dirty="0"/>
              <a:t> </a:t>
            </a:r>
            <a:r>
              <a:rPr sz="2600" spc="5" dirty="0"/>
              <a:t>that</a:t>
            </a:r>
            <a:r>
              <a:rPr sz="2600" spc="-55" dirty="0"/>
              <a:t> </a:t>
            </a:r>
            <a:r>
              <a:rPr sz="2600" spc="170" dirty="0"/>
              <a:t>has</a:t>
            </a:r>
            <a:r>
              <a:rPr sz="2600" spc="-50" dirty="0"/>
              <a:t> </a:t>
            </a:r>
            <a:r>
              <a:rPr sz="2600" spc="95" dirty="0"/>
              <a:t>increased</a:t>
            </a:r>
            <a:r>
              <a:rPr sz="2600" spc="-50" dirty="0"/>
              <a:t> </a:t>
            </a:r>
            <a:r>
              <a:rPr sz="2600" spc="145" dirty="0"/>
              <a:t>chances</a:t>
            </a:r>
            <a:r>
              <a:rPr sz="2600" spc="-50" dirty="0"/>
              <a:t> </a:t>
            </a:r>
            <a:r>
              <a:rPr sz="2600" spc="60" dirty="0"/>
              <a:t>of</a:t>
            </a:r>
            <a:r>
              <a:rPr sz="2600" spc="-50" dirty="0"/>
              <a:t> </a:t>
            </a:r>
            <a:r>
              <a:rPr sz="2600" spc="70" dirty="0"/>
              <a:t>winning</a:t>
            </a:r>
            <a:r>
              <a:rPr sz="2600" spc="-50" dirty="0"/>
              <a:t> </a:t>
            </a:r>
            <a:r>
              <a:rPr sz="2600" spc="40" dirty="0"/>
              <a:t>the</a:t>
            </a:r>
            <a:r>
              <a:rPr sz="2600" spc="-50" dirty="0"/>
              <a:t> </a:t>
            </a:r>
            <a:r>
              <a:rPr sz="2600" spc="315" dirty="0"/>
              <a:t>MVP</a:t>
            </a:r>
            <a:r>
              <a:rPr sz="2600" spc="-55" dirty="0"/>
              <a:t> </a:t>
            </a:r>
            <a:r>
              <a:rPr sz="2600" spc="135" dirty="0"/>
              <a:t>means</a:t>
            </a:r>
            <a:endParaRPr sz="2600"/>
          </a:p>
        </p:txBody>
      </p:sp>
      <p:sp>
        <p:nvSpPr>
          <p:cNvPr id="6" name="object 6"/>
          <p:cNvSpPr txBox="1"/>
          <p:nvPr/>
        </p:nvSpPr>
        <p:spPr>
          <a:xfrm>
            <a:off x="352705" y="3702110"/>
            <a:ext cx="8789035" cy="4940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4645" marR="61594" indent="-259079">
              <a:lnSpc>
                <a:spcPct val="107500"/>
              </a:lnSpc>
              <a:spcBef>
                <a:spcPts val="100"/>
              </a:spcBef>
              <a:buAutoNum type="arabicPeriod"/>
              <a:tabLst>
                <a:tab pos="335280" algn="l"/>
              </a:tabLst>
            </a:pP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Recruiting: </a:t>
            </a:r>
            <a:r>
              <a:rPr sz="2500" spc="140" dirty="0">
                <a:solidFill>
                  <a:srgbClr val="FFFFFF"/>
                </a:solidFill>
                <a:latin typeface="Trebuchet MS"/>
                <a:cs typeface="Trebuchet MS"/>
              </a:rPr>
              <a:t>Teams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want 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to </a:t>
            </a:r>
            <a:r>
              <a:rPr sz="2500" spc="5" dirty="0">
                <a:solidFill>
                  <a:srgbClr val="FFFFFF"/>
                </a:solidFill>
                <a:latin typeface="Trebuchet MS"/>
                <a:cs typeface="Trebuchet MS"/>
              </a:rPr>
              <a:t>attract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top </a:t>
            </a:r>
            <a:r>
              <a:rPr sz="2500" spc="-45" dirty="0">
                <a:solidFill>
                  <a:srgbClr val="FFFFFF"/>
                </a:solidFill>
                <a:latin typeface="Trebuchet MS"/>
                <a:cs typeface="Trebuchet MS"/>
              </a:rPr>
              <a:t>talent,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being  </a:t>
            </a:r>
            <a:r>
              <a:rPr sz="2500" spc="45" dirty="0">
                <a:solidFill>
                  <a:srgbClr val="FFFFFF"/>
                </a:solidFill>
                <a:latin typeface="Trebuchet MS"/>
                <a:cs typeface="Trebuchet MS"/>
              </a:rPr>
              <a:t>able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to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60" dirty="0">
                <a:solidFill>
                  <a:srgbClr val="FFFFFF"/>
                </a:solidFill>
                <a:latin typeface="Trebuchet MS"/>
                <a:cs typeface="Trebuchet MS"/>
              </a:rPr>
              <a:t>showcase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Trebuchet MS"/>
                <a:cs typeface="Trebuchet MS"/>
              </a:rPr>
              <a:t>past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95" dirty="0">
                <a:solidFill>
                  <a:srgbClr val="FFFFFF"/>
                </a:solidFill>
                <a:latin typeface="Trebuchet MS"/>
                <a:cs typeface="Trebuchet MS"/>
              </a:rPr>
              <a:t>MVPs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strong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selling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point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for  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attracting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free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20" dirty="0">
                <a:solidFill>
                  <a:srgbClr val="FFFFFF"/>
                </a:solidFill>
                <a:latin typeface="Trebuchet MS"/>
                <a:cs typeface="Trebuchet MS"/>
              </a:rPr>
              <a:t>agents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drafting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new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players.</a:t>
            </a:r>
            <a:endParaRPr sz="2500">
              <a:latin typeface="Trebuchet MS"/>
              <a:cs typeface="Trebuchet MS"/>
            </a:endParaRPr>
          </a:p>
          <a:p>
            <a:pPr marL="334645" marR="290830" indent="-310515">
              <a:lnSpc>
                <a:spcPct val="107500"/>
              </a:lnSpc>
              <a:buAutoNum type="arabicPeriod"/>
              <a:tabLst>
                <a:tab pos="335280" algn="l"/>
              </a:tabLst>
            </a:pP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Contracts: </a:t>
            </a:r>
            <a:r>
              <a:rPr sz="2500" spc="295" dirty="0">
                <a:solidFill>
                  <a:srgbClr val="FFFFFF"/>
                </a:solidFill>
                <a:latin typeface="Trebuchet MS"/>
                <a:cs typeface="Trebuchet MS"/>
              </a:rPr>
              <a:t>MVPs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are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often </a:t>
            </a:r>
            <a:r>
              <a:rPr sz="2500" spc="85" dirty="0">
                <a:solidFill>
                  <a:srgbClr val="FFFFFF"/>
                </a:solidFill>
                <a:latin typeface="Trebuchet MS"/>
                <a:cs typeface="Trebuchet MS"/>
              </a:rPr>
              <a:t>rewarded </a:t>
            </a:r>
            <a:r>
              <a:rPr sz="2500" spc="10" dirty="0">
                <a:solidFill>
                  <a:srgbClr val="FFFFFF"/>
                </a:solidFill>
                <a:latin typeface="Trebuchet MS"/>
                <a:cs typeface="Trebuchet MS"/>
              </a:rPr>
              <a:t>with </a:t>
            </a:r>
            <a:r>
              <a:rPr sz="2500" spc="20" dirty="0">
                <a:solidFill>
                  <a:srgbClr val="FFFFFF"/>
                </a:solidFill>
                <a:latin typeface="Trebuchet MS"/>
                <a:cs typeface="Trebuchet MS"/>
              </a:rPr>
              <a:t>lucrative  </a:t>
            </a:r>
            <a:r>
              <a:rPr sz="2500" spc="45" dirty="0">
                <a:solidFill>
                  <a:srgbClr val="FFFFFF"/>
                </a:solidFill>
                <a:latin typeface="Trebuchet MS"/>
                <a:cs typeface="Trebuchet MS"/>
              </a:rPr>
              <a:t>contracts,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accurately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0" dirty="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help 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teams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plan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budget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10" dirty="0">
                <a:solidFill>
                  <a:srgbClr val="FFFFFF"/>
                </a:solidFill>
                <a:latin typeface="Trebuchet MS"/>
                <a:cs typeface="Trebuchet MS"/>
              </a:rPr>
              <a:t>their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-20" dirty="0">
                <a:solidFill>
                  <a:srgbClr val="FFFFFF"/>
                </a:solidFill>
                <a:latin typeface="Trebuchet MS"/>
                <a:cs typeface="Trebuchet MS"/>
              </a:rPr>
              <a:t>future.</a:t>
            </a:r>
            <a:endParaRPr sz="2500">
              <a:latin typeface="Trebuchet MS"/>
              <a:cs typeface="Trebuchet MS"/>
            </a:endParaRPr>
          </a:p>
          <a:p>
            <a:pPr marL="334645" marR="5080" indent="-320675">
              <a:lnSpc>
                <a:spcPct val="107500"/>
              </a:lnSpc>
              <a:buAutoNum type="arabicPeriod"/>
              <a:tabLst>
                <a:tab pos="335280" algn="l"/>
              </a:tabLst>
            </a:pP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Fan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Engagement: </a:t>
            </a:r>
            <a:r>
              <a:rPr sz="2500" spc="300" dirty="0">
                <a:solidFill>
                  <a:srgbClr val="FFFFFF"/>
                </a:solidFill>
                <a:latin typeface="Trebuchet MS"/>
                <a:cs typeface="Trebuchet MS"/>
              </a:rPr>
              <a:t>MVP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predictions </a:t>
            </a:r>
            <a:r>
              <a:rPr sz="2500" spc="70" dirty="0">
                <a:solidFill>
                  <a:srgbClr val="FFFFFF"/>
                </a:solidFill>
                <a:latin typeface="Trebuchet MS"/>
                <a:cs typeface="Trebuchet MS"/>
              </a:rPr>
              <a:t>generate </a:t>
            </a:r>
            <a:r>
              <a:rPr sz="2500" spc="135" dirty="0">
                <a:solidFill>
                  <a:srgbClr val="FFFFFF"/>
                </a:solidFill>
                <a:latin typeface="Trebuchet MS"/>
                <a:cs typeface="Trebuchet MS"/>
              </a:rPr>
              <a:t>buzz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 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excitement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5" dirty="0">
                <a:solidFill>
                  <a:srgbClr val="FFFFFF"/>
                </a:solidFill>
                <a:latin typeface="Trebuchet MS"/>
                <a:cs typeface="Trebuchet MS"/>
              </a:rPr>
              <a:t>among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fans,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which</a:t>
            </a:r>
            <a:r>
              <a:rPr sz="2500" spc="-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increase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dirty="0">
                <a:solidFill>
                  <a:srgbClr val="FFFFFF"/>
                </a:solidFill>
                <a:latin typeface="Trebuchet MS"/>
                <a:cs typeface="Trebuchet MS"/>
              </a:rPr>
              <a:t>ticket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sales, 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merchandise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sales,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500" spc="180" dirty="0">
                <a:solidFill>
                  <a:srgbClr val="FFFFFF"/>
                </a:solidFill>
                <a:latin typeface="Trebuchet MS"/>
                <a:cs typeface="Trebuchet MS"/>
              </a:rPr>
              <a:t>TV</a:t>
            </a:r>
            <a:r>
              <a:rPr sz="2500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ratings.</a:t>
            </a:r>
            <a:endParaRPr sz="2500">
              <a:latin typeface="Trebuchet MS"/>
              <a:cs typeface="Trebuchet MS"/>
            </a:endParaRPr>
          </a:p>
          <a:p>
            <a:pPr marL="334645" marR="363855" indent="-322580">
              <a:lnSpc>
                <a:spcPct val="107500"/>
              </a:lnSpc>
              <a:buAutoNum type="arabicPeriod"/>
              <a:tabLst>
                <a:tab pos="335280" algn="l"/>
              </a:tabLst>
            </a:pP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Strategy: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rebuchet MS"/>
                <a:cs typeface="Trebuchet MS"/>
              </a:rPr>
              <a:t>Predicting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00" dirty="0">
                <a:solidFill>
                  <a:srgbClr val="FFFFFF"/>
                </a:solidFill>
                <a:latin typeface="Trebuchet MS"/>
                <a:cs typeface="Trebuchet MS"/>
              </a:rPr>
              <a:t>MVP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can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also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25" dirty="0">
                <a:solidFill>
                  <a:srgbClr val="FFFFFF"/>
                </a:solidFill>
                <a:latin typeface="Trebuchet MS"/>
                <a:cs typeface="Trebuchet MS"/>
              </a:rPr>
              <a:t>inform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sz="2500" spc="-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00" dirty="0">
                <a:solidFill>
                  <a:srgbClr val="FFFFFF"/>
                </a:solidFill>
                <a:latin typeface="Trebuchet MS"/>
                <a:cs typeface="Trebuchet MS"/>
              </a:rPr>
              <a:t>team's 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game </a:t>
            </a:r>
            <a:r>
              <a:rPr sz="2500" spc="85" dirty="0">
                <a:solidFill>
                  <a:srgbClr val="FFFFFF"/>
                </a:solidFill>
                <a:latin typeface="Trebuchet MS"/>
                <a:cs typeface="Trebuchet MS"/>
              </a:rPr>
              <a:t>strategy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and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help </a:t>
            </a:r>
            <a:r>
              <a:rPr sz="2500" spc="45" dirty="0">
                <a:solidFill>
                  <a:srgbClr val="FFFFFF"/>
                </a:solidFill>
                <a:latin typeface="Trebuchet MS"/>
                <a:cs typeface="Trebuchet MS"/>
              </a:rPr>
              <a:t>them </a:t>
            </a:r>
            <a:r>
              <a:rPr sz="2500" spc="65" dirty="0">
                <a:solidFill>
                  <a:srgbClr val="FFFFFF"/>
                </a:solidFill>
                <a:latin typeface="Trebuchet MS"/>
                <a:cs typeface="Trebuchet MS"/>
              </a:rPr>
              <a:t>prepare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for </a:t>
            </a:r>
            <a:r>
              <a:rPr sz="2500" spc="65" dirty="0">
                <a:solidFill>
                  <a:srgbClr val="FFFFFF"/>
                </a:solidFill>
                <a:latin typeface="Trebuchet MS"/>
                <a:cs typeface="Trebuchet MS"/>
              </a:rPr>
              <a:t>specific 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opponents and</a:t>
            </a:r>
            <a:r>
              <a:rPr sz="2500" spc="-2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players.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"/>
            <a:ext cx="18288000" cy="10287000"/>
            <a:chOff x="0" y="2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2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15373" y="3347465"/>
              <a:ext cx="7962899" cy="57530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68018" y="122370"/>
            <a:ext cx="15594330" cy="2370455"/>
          </a:xfrm>
          <a:prstGeom prst="rect">
            <a:avLst/>
          </a:prstGeom>
        </p:spPr>
        <p:txBody>
          <a:bodyPr vert="horz" wrap="square" lIns="0" tIns="52705" rIns="0" bIns="0" rtlCol="0">
            <a:spAutoFit/>
          </a:bodyPr>
          <a:lstStyle/>
          <a:p>
            <a:pPr marL="12700" marR="5080">
              <a:lnSpc>
                <a:spcPts val="9230"/>
              </a:lnSpc>
              <a:spcBef>
                <a:spcPts val="415"/>
              </a:spcBef>
            </a:pPr>
            <a:r>
              <a:rPr sz="7700" spc="190" dirty="0"/>
              <a:t>Predicting </a:t>
            </a:r>
            <a:r>
              <a:rPr sz="7700" spc="360" dirty="0"/>
              <a:t>The </a:t>
            </a:r>
            <a:r>
              <a:rPr sz="7700" spc="665" dirty="0"/>
              <a:t>Most </a:t>
            </a:r>
            <a:r>
              <a:rPr sz="7700" spc="110" dirty="0"/>
              <a:t>Likely  </a:t>
            </a:r>
            <a:r>
              <a:rPr sz="7700" spc="335" dirty="0"/>
              <a:t>Candidates</a:t>
            </a:r>
            <a:r>
              <a:rPr sz="7700" spc="-160" dirty="0"/>
              <a:t> </a:t>
            </a:r>
            <a:r>
              <a:rPr sz="7700" spc="465" dirty="0"/>
              <a:t>To</a:t>
            </a:r>
            <a:r>
              <a:rPr sz="7700" spc="-160" dirty="0"/>
              <a:t> </a:t>
            </a:r>
            <a:r>
              <a:rPr sz="7700" spc="220" dirty="0"/>
              <a:t>Win</a:t>
            </a:r>
            <a:r>
              <a:rPr sz="7700" spc="-160" dirty="0"/>
              <a:t> </a:t>
            </a:r>
            <a:r>
              <a:rPr sz="7700" spc="360" dirty="0"/>
              <a:t>The</a:t>
            </a:r>
            <a:r>
              <a:rPr sz="7700" spc="-160" dirty="0"/>
              <a:t> </a:t>
            </a:r>
            <a:r>
              <a:rPr sz="7700" spc="725" dirty="0"/>
              <a:t>NBA</a:t>
            </a:r>
            <a:r>
              <a:rPr sz="7700" spc="-155" dirty="0"/>
              <a:t> </a:t>
            </a:r>
            <a:r>
              <a:rPr sz="7700" spc="940" dirty="0"/>
              <a:t>MVP</a:t>
            </a:r>
            <a:endParaRPr sz="7700"/>
          </a:p>
        </p:txBody>
      </p:sp>
      <p:grpSp>
        <p:nvGrpSpPr>
          <p:cNvPr id="6" name="object 6"/>
          <p:cNvGrpSpPr/>
          <p:nvPr/>
        </p:nvGrpSpPr>
        <p:grpSpPr>
          <a:xfrm>
            <a:off x="9439275" y="3720007"/>
            <a:ext cx="104775" cy="5133975"/>
            <a:chOff x="9439275" y="3720007"/>
            <a:chExt cx="104775" cy="5133975"/>
          </a:xfrm>
        </p:grpSpPr>
        <p:sp>
          <p:nvSpPr>
            <p:cNvPr id="7" name="object 7"/>
            <p:cNvSpPr/>
            <p:nvPr/>
          </p:nvSpPr>
          <p:spPr>
            <a:xfrm>
              <a:off x="9439275" y="3720007"/>
              <a:ext cx="104775" cy="1047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439275" y="5091607"/>
              <a:ext cx="104775" cy="104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439275" y="6463207"/>
              <a:ext cx="104775" cy="1047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439275" y="7377607"/>
              <a:ext cx="104775" cy="104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439275" y="7834807"/>
              <a:ext cx="104775" cy="104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39275" y="8292007"/>
              <a:ext cx="104775" cy="1047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9439275" y="8749207"/>
              <a:ext cx="104775" cy="1047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255270" rIns="0" bIns="0" rtlCol="0">
            <a:spAutoFit/>
          </a:bodyPr>
          <a:lstStyle/>
          <a:p>
            <a:pPr marL="10009505">
              <a:lnSpc>
                <a:spcPct val="100000"/>
              </a:lnSpc>
              <a:spcBef>
                <a:spcPts val="2010"/>
              </a:spcBef>
            </a:pPr>
            <a:r>
              <a:rPr spc="280" dirty="0"/>
              <a:t>WE</a:t>
            </a:r>
            <a:r>
              <a:rPr spc="-210" dirty="0"/>
              <a:t> </a:t>
            </a:r>
            <a:r>
              <a:rPr spc="210" dirty="0"/>
              <a:t>PROPOSED</a:t>
            </a:r>
            <a:r>
              <a:rPr spc="-204" dirty="0"/>
              <a:t> </a:t>
            </a:r>
            <a:r>
              <a:rPr spc="150" dirty="0"/>
              <a:t>THE</a:t>
            </a:r>
            <a:r>
              <a:rPr spc="-210" dirty="0"/>
              <a:t> </a:t>
            </a:r>
            <a:r>
              <a:rPr spc="155" dirty="0"/>
              <a:t>FOLLOWING</a:t>
            </a:r>
          </a:p>
          <a:p>
            <a:pPr marL="9502775" marR="30480">
              <a:lnSpc>
                <a:spcPct val="115399"/>
              </a:lnSpc>
              <a:spcBef>
                <a:spcPts val="1235"/>
              </a:spcBef>
            </a:pPr>
            <a:r>
              <a:rPr sz="2600" b="0" spc="210" dirty="0">
                <a:latin typeface="Trebuchet MS"/>
                <a:cs typeface="Trebuchet MS"/>
              </a:rPr>
              <a:t>Use </a:t>
            </a:r>
            <a:r>
              <a:rPr sz="2600" b="0" spc="220" dirty="0">
                <a:latin typeface="Trebuchet MS"/>
                <a:cs typeface="Trebuchet MS"/>
              </a:rPr>
              <a:t>A </a:t>
            </a:r>
            <a:r>
              <a:rPr sz="2600" b="0" spc="95" dirty="0">
                <a:latin typeface="Trebuchet MS"/>
                <a:cs typeface="Trebuchet MS"/>
              </a:rPr>
              <a:t>Dataset </a:t>
            </a:r>
            <a:r>
              <a:rPr sz="2600" b="0" spc="5" dirty="0">
                <a:latin typeface="Trebuchet MS"/>
                <a:cs typeface="Trebuchet MS"/>
              </a:rPr>
              <a:t>that </a:t>
            </a:r>
            <a:r>
              <a:rPr sz="2600" b="0" spc="85" dirty="0">
                <a:latin typeface="Trebuchet MS"/>
                <a:cs typeface="Trebuchet MS"/>
              </a:rPr>
              <a:t>contains </a:t>
            </a:r>
            <a:r>
              <a:rPr sz="2600" b="0" spc="30" dirty="0">
                <a:latin typeface="Trebuchet MS"/>
                <a:cs typeface="Trebuchet MS"/>
              </a:rPr>
              <a:t>historical </a:t>
            </a:r>
            <a:r>
              <a:rPr sz="2600" b="0" spc="65" dirty="0">
                <a:latin typeface="Trebuchet MS"/>
                <a:cs typeface="Trebuchet MS"/>
              </a:rPr>
              <a:t>data </a:t>
            </a:r>
            <a:r>
              <a:rPr sz="2600" b="0" spc="60" dirty="0">
                <a:latin typeface="Trebuchet MS"/>
                <a:cs typeface="Trebuchet MS"/>
              </a:rPr>
              <a:t>of  </a:t>
            </a:r>
            <a:r>
              <a:rPr sz="2600" b="0" spc="25" dirty="0">
                <a:latin typeface="Trebuchet MS"/>
                <a:cs typeface="Trebuchet MS"/>
              </a:rPr>
              <a:t>important </a:t>
            </a:r>
            <a:r>
              <a:rPr sz="2600" b="0" spc="60" dirty="0">
                <a:latin typeface="Trebuchet MS"/>
                <a:cs typeface="Trebuchet MS"/>
              </a:rPr>
              <a:t>statistics </a:t>
            </a:r>
            <a:r>
              <a:rPr sz="2600" b="0" spc="5" dirty="0">
                <a:latin typeface="Trebuchet MS"/>
                <a:cs typeface="Trebuchet MS"/>
              </a:rPr>
              <a:t>that </a:t>
            </a:r>
            <a:r>
              <a:rPr sz="2600" b="0" spc="40" dirty="0">
                <a:latin typeface="Trebuchet MS"/>
                <a:cs typeface="Trebuchet MS"/>
              </a:rPr>
              <a:t>contribute </a:t>
            </a:r>
            <a:r>
              <a:rPr sz="2600" b="0" spc="30" dirty="0">
                <a:latin typeface="Trebuchet MS"/>
                <a:cs typeface="Trebuchet MS"/>
              </a:rPr>
              <a:t>to </a:t>
            </a:r>
            <a:r>
              <a:rPr sz="2600" b="0" spc="35" dirty="0">
                <a:latin typeface="Trebuchet MS"/>
                <a:cs typeface="Trebuchet MS"/>
              </a:rPr>
              <a:t>the </a:t>
            </a:r>
            <a:r>
              <a:rPr sz="2600" b="0" spc="55" dirty="0">
                <a:latin typeface="Trebuchet MS"/>
                <a:cs typeface="Trebuchet MS"/>
              </a:rPr>
              <a:t>selection</a:t>
            </a:r>
            <a:r>
              <a:rPr sz="2600" b="0" spc="-550" dirty="0">
                <a:latin typeface="Trebuchet MS"/>
                <a:cs typeface="Trebuchet MS"/>
              </a:rPr>
              <a:t> </a:t>
            </a:r>
            <a:r>
              <a:rPr sz="2600" b="0" spc="60" dirty="0">
                <a:latin typeface="Trebuchet MS"/>
                <a:cs typeface="Trebuchet MS"/>
              </a:rPr>
              <a:t>of  </a:t>
            </a:r>
            <a:r>
              <a:rPr sz="2600" b="0" spc="95" dirty="0">
                <a:latin typeface="Trebuchet MS"/>
                <a:cs typeface="Trebuchet MS"/>
              </a:rPr>
              <a:t>an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315" dirty="0">
                <a:latin typeface="Trebuchet MS"/>
                <a:cs typeface="Trebuchet MS"/>
              </a:rPr>
              <a:t>MVP</a:t>
            </a:r>
            <a:endParaRPr sz="2600">
              <a:latin typeface="Trebuchet MS"/>
              <a:cs typeface="Trebuchet MS"/>
            </a:endParaRPr>
          </a:p>
          <a:p>
            <a:pPr marL="9502775" marR="5080">
              <a:lnSpc>
                <a:spcPct val="115399"/>
              </a:lnSpc>
            </a:pPr>
            <a:r>
              <a:rPr sz="2600" b="0" spc="90" dirty="0">
                <a:latin typeface="Trebuchet MS"/>
                <a:cs typeface="Trebuchet MS"/>
              </a:rPr>
              <a:t>Clean </a:t>
            </a:r>
            <a:r>
              <a:rPr sz="2600" b="0" spc="114" dirty="0">
                <a:latin typeface="Trebuchet MS"/>
                <a:cs typeface="Trebuchet MS"/>
              </a:rPr>
              <a:t>and </a:t>
            </a:r>
            <a:r>
              <a:rPr sz="2600" b="0" spc="90" dirty="0">
                <a:latin typeface="Trebuchet MS"/>
                <a:cs typeface="Trebuchet MS"/>
              </a:rPr>
              <a:t>Wrangle </a:t>
            </a:r>
            <a:r>
              <a:rPr sz="2600" b="0" spc="120" dirty="0">
                <a:latin typeface="Trebuchet MS"/>
                <a:cs typeface="Trebuchet MS"/>
              </a:rPr>
              <a:t>The </a:t>
            </a:r>
            <a:r>
              <a:rPr sz="2600" b="0" spc="90" dirty="0">
                <a:latin typeface="Trebuchet MS"/>
                <a:cs typeface="Trebuchet MS"/>
              </a:rPr>
              <a:t>Data </a:t>
            </a:r>
            <a:r>
              <a:rPr sz="2600" b="0" spc="30" dirty="0">
                <a:latin typeface="Trebuchet MS"/>
                <a:cs typeface="Trebuchet MS"/>
              </a:rPr>
              <a:t>to </a:t>
            </a:r>
            <a:r>
              <a:rPr sz="2600" b="0" spc="25" dirty="0">
                <a:latin typeface="Trebuchet MS"/>
                <a:cs typeface="Trebuchet MS"/>
              </a:rPr>
              <a:t>Identify </a:t>
            </a:r>
            <a:r>
              <a:rPr sz="2600" b="0" spc="120" dirty="0">
                <a:latin typeface="Trebuchet MS"/>
                <a:cs typeface="Trebuchet MS"/>
              </a:rPr>
              <a:t>The </a:t>
            </a:r>
            <a:r>
              <a:rPr sz="2600" b="0" spc="220" dirty="0">
                <a:latin typeface="Trebuchet MS"/>
                <a:cs typeface="Trebuchet MS"/>
              </a:rPr>
              <a:t>Most  </a:t>
            </a:r>
            <a:r>
              <a:rPr sz="2600" b="0" spc="120" dirty="0">
                <a:latin typeface="Trebuchet MS"/>
                <a:cs typeface="Trebuchet MS"/>
              </a:rPr>
              <a:t>Stand-Out </a:t>
            </a:r>
            <a:r>
              <a:rPr sz="2600" b="0" spc="100" dirty="0">
                <a:latin typeface="Trebuchet MS"/>
                <a:cs typeface="Trebuchet MS"/>
              </a:rPr>
              <a:t>Players' </a:t>
            </a:r>
            <a:r>
              <a:rPr sz="2600" b="0" spc="70" dirty="0">
                <a:latin typeface="Trebuchet MS"/>
                <a:cs typeface="Trebuchet MS"/>
              </a:rPr>
              <a:t>Statistics </a:t>
            </a:r>
            <a:r>
              <a:rPr sz="2600" b="0" spc="114" dirty="0">
                <a:latin typeface="Trebuchet MS"/>
                <a:cs typeface="Trebuchet MS"/>
              </a:rPr>
              <a:t>and </a:t>
            </a:r>
            <a:r>
              <a:rPr sz="2600" b="0" spc="80" dirty="0">
                <a:latin typeface="Trebuchet MS"/>
                <a:cs typeface="Trebuchet MS"/>
              </a:rPr>
              <a:t>Create </a:t>
            </a:r>
            <a:r>
              <a:rPr sz="2600" b="0" spc="220" dirty="0">
                <a:latin typeface="Trebuchet MS"/>
                <a:cs typeface="Trebuchet MS"/>
              </a:rPr>
              <a:t>A </a:t>
            </a:r>
            <a:r>
              <a:rPr sz="2600" b="0" spc="100" dirty="0">
                <a:latin typeface="Trebuchet MS"/>
                <a:cs typeface="Trebuchet MS"/>
              </a:rPr>
              <a:t>Separate  </a:t>
            </a:r>
            <a:r>
              <a:rPr sz="2600" b="0" spc="55" dirty="0">
                <a:latin typeface="Trebuchet MS"/>
                <a:cs typeface="Trebuchet MS"/>
              </a:rPr>
              <a:t>Historic Dataset, </a:t>
            </a:r>
            <a:r>
              <a:rPr sz="2600" b="0" spc="45" dirty="0">
                <a:latin typeface="Trebuchet MS"/>
                <a:cs typeface="Trebuchet MS"/>
              </a:rPr>
              <a:t>isolating </a:t>
            </a:r>
            <a:r>
              <a:rPr sz="2600" b="0" spc="20" dirty="0">
                <a:latin typeface="Trebuchet MS"/>
                <a:cs typeface="Trebuchet MS"/>
              </a:rPr>
              <a:t>10 </a:t>
            </a:r>
            <a:r>
              <a:rPr sz="2600" b="0" spc="25" dirty="0">
                <a:latin typeface="Trebuchet MS"/>
                <a:cs typeface="Trebuchet MS"/>
              </a:rPr>
              <a:t>Statistically </a:t>
            </a:r>
            <a:r>
              <a:rPr sz="2600" b="0" spc="130" dirty="0">
                <a:latin typeface="Trebuchet MS"/>
                <a:cs typeface="Trebuchet MS"/>
              </a:rPr>
              <a:t>Best</a:t>
            </a:r>
            <a:r>
              <a:rPr sz="2600" b="0" spc="-520" dirty="0">
                <a:latin typeface="Trebuchet MS"/>
                <a:cs typeface="Trebuchet MS"/>
              </a:rPr>
              <a:t> </a:t>
            </a:r>
            <a:r>
              <a:rPr sz="2600" b="0" spc="95" dirty="0">
                <a:latin typeface="Trebuchet MS"/>
                <a:cs typeface="Trebuchet MS"/>
              </a:rPr>
              <a:t>Players  </a:t>
            </a:r>
            <a:r>
              <a:rPr sz="2600" b="0" spc="65" dirty="0">
                <a:latin typeface="Trebuchet MS"/>
                <a:cs typeface="Trebuchet MS"/>
              </a:rPr>
              <a:t>Define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120" dirty="0">
                <a:latin typeface="Trebuchet MS"/>
                <a:cs typeface="Trebuchet MS"/>
              </a:rPr>
              <a:t>The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85" dirty="0">
                <a:latin typeface="Trebuchet MS"/>
                <a:cs typeface="Trebuchet MS"/>
              </a:rPr>
              <a:t>Target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65" dirty="0">
                <a:latin typeface="Trebuchet MS"/>
                <a:cs typeface="Trebuchet MS"/>
              </a:rPr>
              <a:t>Value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200" dirty="0">
                <a:latin typeface="Trebuchet MS"/>
                <a:cs typeface="Trebuchet MS"/>
              </a:rPr>
              <a:t>as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30" dirty="0">
                <a:latin typeface="Trebuchet MS"/>
                <a:cs typeface="Trebuchet MS"/>
              </a:rPr>
              <a:t>Total</a:t>
            </a:r>
            <a:r>
              <a:rPr sz="2600" b="0" spc="-55" dirty="0">
                <a:latin typeface="Trebuchet MS"/>
                <a:cs typeface="Trebuchet MS"/>
              </a:rPr>
              <a:t> </a:t>
            </a:r>
            <a:r>
              <a:rPr sz="2600" b="0" spc="95" dirty="0">
                <a:latin typeface="Trebuchet MS"/>
                <a:cs typeface="Trebuchet MS"/>
              </a:rPr>
              <a:t>Vote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135" dirty="0">
                <a:latin typeface="Trebuchet MS"/>
                <a:cs typeface="Trebuchet MS"/>
              </a:rPr>
              <a:t>Share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35" dirty="0">
                <a:latin typeface="Trebuchet MS"/>
                <a:cs typeface="Trebuchet MS"/>
              </a:rPr>
              <a:t>for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114" dirty="0">
                <a:latin typeface="Trebuchet MS"/>
                <a:cs typeface="Trebuchet MS"/>
              </a:rPr>
              <a:t>each  </a:t>
            </a:r>
            <a:r>
              <a:rPr sz="2600" b="0" spc="30" dirty="0">
                <a:latin typeface="Trebuchet MS"/>
                <a:cs typeface="Trebuchet MS"/>
              </a:rPr>
              <a:t>Individual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100" dirty="0">
                <a:latin typeface="Trebuchet MS"/>
                <a:cs typeface="Trebuchet MS"/>
              </a:rPr>
              <a:t>Contender</a:t>
            </a:r>
            <a:endParaRPr sz="2600">
              <a:latin typeface="Trebuchet MS"/>
              <a:cs typeface="Trebuchet MS"/>
            </a:endParaRPr>
          </a:p>
          <a:p>
            <a:pPr marL="9595485" marR="1440180" indent="-93345">
              <a:lnSpc>
                <a:spcPct val="115399"/>
              </a:lnSpc>
            </a:pPr>
            <a:r>
              <a:rPr sz="2600" b="0" spc="65" dirty="0">
                <a:latin typeface="Trebuchet MS"/>
                <a:cs typeface="Trebuchet MS"/>
              </a:rPr>
              <a:t>Define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120" dirty="0">
                <a:latin typeface="Trebuchet MS"/>
                <a:cs typeface="Trebuchet MS"/>
              </a:rPr>
              <a:t>The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85" dirty="0">
                <a:latin typeface="Trebuchet MS"/>
                <a:cs typeface="Trebuchet MS"/>
              </a:rPr>
              <a:t>Features</a:t>
            </a:r>
            <a:r>
              <a:rPr sz="2600" b="0" spc="-55" dirty="0">
                <a:latin typeface="Trebuchet MS"/>
                <a:cs typeface="Trebuchet MS"/>
              </a:rPr>
              <a:t> </a:t>
            </a:r>
            <a:r>
              <a:rPr sz="2600" b="0" spc="170" dirty="0">
                <a:latin typeface="Trebuchet MS"/>
                <a:cs typeface="Trebuchet MS"/>
              </a:rPr>
              <a:t>(Most</a:t>
            </a:r>
            <a:r>
              <a:rPr sz="2600" b="0" spc="-60" dirty="0">
                <a:latin typeface="Trebuchet MS"/>
                <a:cs typeface="Trebuchet MS"/>
              </a:rPr>
              <a:t> </a:t>
            </a:r>
            <a:r>
              <a:rPr sz="2600" b="0" spc="55" dirty="0">
                <a:latin typeface="Trebuchet MS"/>
                <a:cs typeface="Trebuchet MS"/>
              </a:rPr>
              <a:t>Significant</a:t>
            </a:r>
            <a:r>
              <a:rPr sz="2600" b="0" spc="-55" dirty="0">
                <a:latin typeface="Trebuchet MS"/>
                <a:cs typeface="Trebuchet MS"/>
              </a:rPr>
              <a:t> </a:t>
            </a:r>
            <a:r>
              <a:rPr sz="2600" b="0" spc="100" dirty="0">
                <a:latin typeface="Trebuchet MS"/>
                <a:cs typeface="Trebuchet MS"/>
              </a:rPr>
              <a:t>Stats)  </a:t>
            </a:r>
            <a:r>
              <a:rPr sz="2600" b="0" spc="35" dirty="0">
                <a:latin typeface="Trebuchet MS"/>
                <a:cs typeface="Trebuchet MS"/>
              </a:rPr>
              <a:t>Build </a:t>
            </a:r>
            <a:r>
              <a:rPr sz="2600" b="0" spc="175" dirty="0">
                <a:latin typeface="Trebuchet MS"/>
                <a:cs typeface="Trebuchet MS"/>
              </a:rPr>
              <a:t>Models </a:t>
            </a:r>
            <a:r>
              <a:rPr sz="2600" b="0" spc="114" dirty="0">
                <a:latin typeface="Trebuchet MS"/>
                <a:cs typeface="Trebuchet MS"/>
              </a:rPr>
              <a:t>and </a:t>
            </a:r>
            <a:r>
              <a:rPr sz="2600" b="0" spc="155" dirty="0">
                <a:latin typeface="Trebuchet MS"/>
                <a:cs typeface="Trebuchet MS"/>
              </a:rPr>
              <a:t>Check</a:t>
            </a:r>
            <a:r>
              <a:rPr sz="2600" b="0" spc="-550" dirty="0">
                <a:latin typeface="Trebuchet MS"/>
                <a:cs typeface="Trebuchet MS"/>
              </a:rPr>
              <a:t> </a:t>
            </a:r>
            <a:r>
              <a:rPr sz="2600" b="0" spc="125" dirty="0">
                <a:latin typeface="Trebuchet MS"/>
                <a:cs typeface="Trebuchet MS"/>
              </a:rPr>
              <a:t>Accuracy</a:t>
            </a:r>
            <a:endParaRPr sz="2600">
              <a:latin typeface="Trebuchet MS"/>
              <a:cs typeface="Trebuchet MS"/>
            </a:endParaRPr>
          </a:p>
          <a:p>
            <a:pPr marL="9502775" marR="3933825">
              <a:lnSpc>
                <a:spcPct val="115399"/>
              </a:lnSpc>
            </a:pPr>
            <a:r>
              <a:rPr sz="2600" b="0" spc="60" dirty="0">
                <a:latin typeface="Trebuchet MS"/>
                <a:cs typeface="Trebuchet MS"/>
              </a:rPr>
              <a:t>Visualize </a:t>
            </a:r>
            <a:r>
              <a:rPr sz="2600" b="0" spc="120" dirty="0">
                <a:latin typeface="Trebuchet MS"/>
                <a:cs typeface="Trebuchet MS"/>
              </a:rPr>
              <a:t>The </a:t>
            </a:r>
            <a:r>
              <a:rPr sz="2600" b="0" spc="95" dirty="0">
                <a:latin typeface="Trebuchet MS"/>
                <a:cs typeface="Trebuchet MS"/>
              </a:rPr>
              <a:t>Results  </a:t>
            </a:r>
            <a:r>
              <a:rPr sz="2600" b="0" spc="70" dirty="0">
                <a:latin typeface="Trebuchet MS"/>
                <a:cs typeface="Trebuchet MS"/>
              </a:rPr>
              <a:t>Detect </a:t>
            </a:r>
            <a:r>
              <a:rPr sz="2600" b="0" spc="120" dirty="0">
                <a:latin typeface="Trebuchet MS"/>
                <a:cs typeface="Trebuchet MS"/>
              </a:rPr>
              <a:t>The </a:t>
            </a:r>
            <a:r>
              <a:rPr sz="2600" b="0" spc="220" dirty="0">
                <a:latin typeface="Trebuchet MS"/>
                <a:cs typeface="Trebuchet MS"/>
              </a:rPr>
              <a:t>Most</a:t>
            </a:r>
            <a:r>
              <a:rPr sz="2600" b="0" spc="-515" dirty="0">
                <a:latin typeface="Trebuchet MS"/>
                <a:cs typeface="Trebuchet MS"/>
              </a:rPr>
              <a:t> </a:t>
            </a:r>
            <a:r>
              <a:rPr sz="2600" b="0" spc="35" dirty="0">
                <a:latin typeface="Trebuchet MS"/>
                <a:cs typeface="Trebuchet MS"/>
              </a:rPr>
              <a:t>Likely </a:t>
            </a:r>
            <a:r>
              <a:rPr sz="2600" b="0" spc="315" dirty="0">
                <a:latin typeface="Trebuchet MS"/>
                <a:cs typeface="Trebuchet MS"/>
              </a:rPr>
              <a:t>MVP</a:t>
            </a:r>
            <a:endParaRPr sz="2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569149" y="221133"/>
            <a:ext cx="18288000" cy="10287000"/>
            <a:chOff x="0" y="0"/>
            <a:chExt cx="18288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8000" cy="102870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1170916" y="8032059"/>
              <a:ext cx="16725899" cy="167639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570917" y="4434047"/>
              <a:ext cx="13344539" cy="160970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729551" y="221133"/>
            <a:ext cx="13690600" cy="93535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pc="525" dirty="0"/>
              <a:t>A</a:t>
            </a:r>
            <a:r>
              <a:rPr spc="-120" dirty="0"/>
              <a:t> </a:t>
            </a:r>
            <a:r>
              <a:rPr spc="75" dirty="0"/>
              <a:t>Brief</a:t>
            </a:r>
            <a:r>
              <a:rPr spc="-114" dirty="0"/>
              <a:t> </a:t>
            </a:r>
            <a:r>
              <a:rPr spc="185" dirty="0"/>
              <a:t>Description</a:t>
            </a:r>
            <a:r>
              <a:rPr spc="-114" dirty="0"/>
              <a:t> </a:t>
            </a:r>
            <a:r>
              <a:rPr spc="254" dirty="0"/>
              <a:t>About</a:t>
            </a:r>
            <a:r>
              <a:rPr spc="-114" dirty="0"/>
              <a:t> </a:t>
            </a:r>
            <a:r>
              <a:rPr spc="290" dirty="0"/>
              <a:t>The</a:t>
            </a:r>
            <a:r>
              <a:rPr spc="-114" dirty="0"/>
              <a:t> </a:t>
            </a:r>
            <a:r>
              <a:rPr spc="235" dirty="0"/>
              <a:t>Dataset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14384" y="1492778"/>
            <a:ext cx="14731365" cy="8064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100"/>
              </a:spcBef>
            </a:pPr>
            <a:r>
              <a:rPr sz="2200" b="1" spc="2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7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THE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4" dirty="0">
                <a:solidFill>
                  <a:srgbClr val="FFFFFF"/>
                </a:solidFill>
                <a:latin typeface="Trebuchet MS"/>
                <a:cs typeface="Trebuchet MS"/>
              </a:rPr>
              <a:t>FOLLOWING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DATASETS.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05" dirty="0">
                <a:solidFill>
                  <a:srgbClr val="FFFFFF"/>
                </a:solidFill>
                <a:latin typeface="Trebuchet MS"/>
                <a:cs typeface="Trebuchet MS"/>
              </a:rPr>
              <a:t>THERE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5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85" dirty="0">
                <a:solidFill>
                  <a:srgbClr val="FFFFFF"/>
                </a:solidFill>
                <a:latin typeface="Trebuchet MS"/>
                <a:cs typeface="Trebuchet MS"/>
              </a:rPr>
              <a:t>MORE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00" dirty="0">
                <a:solidFill>
                  <a:srgbClr val="FFFFFF"/>
                </a:solidFill>
                <a:latin typeface="Trebuchet MS"/>
                <a:cs typeface="Trebuchet MS"/>
              </a:rPr>
              <a:t>DATASETS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210" dirty="0">
                <a:solidFill>
                  <a:srgbClr val="FFFFFF"/>
                </a:solidFill>
                <a:latin typeface="Trebuchet MS"/>
                <a:cs typeface="Trebuchet MS"/>
              </a:rPr>
              <a:t>WE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70" dirty="0">
                <a:solidFill>
                  <a:srgbClr val="FFFFFF"/>
                </a:solidFill>
                <a:latin typeface="Trebuchet MS"/>
                <a:cs typeface="Trebuchet MS"/>
              </a:rPr>
              <a:t>USED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85" dirty="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sz="2200" b="1" spc="-14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10" dirty="0">
                <a:solidFill>
                  <a:srgbClr val="FFFFFF"/>
                </a:solidFill>
                <a:latin typeface="Trebuchet MS"/>
                <a:cs typeface="Trebuchet MS"/>
              </a:rPr>
              <a:t>REFERENCE</a:t>
            </a:r>
            <a:r>
              <a:rPr sz="2200" b="1" spc="-1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80" dirty="0">
                <a:solidFill>
                  <a:srgbClr val="FFFFFF"/>
                </a:solidFill>
                <a:latin typeface="Trebuchet MS"/>
                <a:cs typeface="Trebuchet MS"/>
              </a:rPr>
              <a:t>WHICH  </a:t>
            </a:r>
            <a:r>
              <a:rPr sz="2200" b="1" spc="150" dirty="0">
                <a:solidFill>
                  <a:srgbClr val="FFFFFF"/>
                </a:solidFill>
                <a:latin typeface="Trebuchet MS"/>
                <a:cs typeface="Trebuchet MS"/>
              </a:rPr>
              <a:t>WERE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50" dirty="0">
                <a:solidFill>
                  <a:srgbClr val="FFFFFF"/>
                </a:solidFill>
                <a:latin typeface="Trebuchet MS"/>
                <a:cs typeface="Trebuchet MS"/>
              </a:rPr>
              <a:t>TAKEN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60" dirty="0">
                <a:solidFill>
                  <a:srgbClr val="FFFFFF"/>
                </a:solidFill>
                <a:latin typeface="Trebuchet MS"/>
                <a:cs typeface="Trebuchet MS"/>
              </a:rPr>
              <a:t>FROM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75" dirty="0">
                <a:solidFill>
                  <a:srgbClr val="FFFFFF"/>
                </a:solidFill>
                <a:latin typeface="Trebuchet MS"/>
                <a:cs typeface="Trebuchet MS"/>
              </a:rPr>
              <a:t>NBA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70" dirty="0">
                <a:solidFill>
                  <a:srgbClr val="FFFFFF"/>
                </a:solidFill>
                <a:latin typeface="Trebuchet MS"/>
                <a:cs typeface="Trebuchet MS"/>
              </a:rPr>
              <a:t>STUFFER,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95" dirty="0">
                <a:solidFill>
                  <a:srgbClr val="FFFFFF"/>
                </a:solidFill>
                <a:latin typeface="Trebuchet MS"/>
                <a:cs typeface="Trebuchet MS"/>
              </a:rPr>
              <a:t>DRIBBLE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80" dirty="0">
                <a:solidFill>
                  <a:srgbClr val="FFFFFF"/>
                </a:solidFill>
                <a:latin typeface="Trebuchet MS"/>
                <a:cs typeface="Trebuchet MS"/>
              </a:rPr>
              <a:t>ANALYTICS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90" dirty="0">
                <a:solidFill>
                  <a:srgbClr val="FFFFFF"/>
                </a:solidFill>
                <a:latin typeface="Trebuchet MS"/>
                <a:cs typeface="Trebuchet MS"/>
              </a:rPr>
              <a:t>AND</a:t>
            </a:r>
            <a:r>
              <a:rPr sz="2200" b="1" spc="-1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200" b="1" spc="180" dirty="0">
                <a:solidFill>
                  <a:srgbClr val="FFFFFF"/>
                </a:solidFill>
                <a:latin typeface="Trebuchet MS"/>
                <a:cs typeface="Trebuchet MS"/>
              </a:rPr>
              <a:t>STATHEAD.COM</a:t>
            </a:r>
            <a:endParaRPr sz="22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1468" y="3205130"/>
            <a:ext cx="13485494" cy="80534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YAFVTYvA1HE 0"/>
              </a:rPr>
              <a:t>The Dataset contains All Player Statistics for Each and Every Player That has Played The NBA Since 1950. </a:t>
            </a:r>
            <a:endParaRPr lang="en-US" sz="2400" dirty="0">
              <a:solidFill>
                <a:srgbClr val="000000"/>
              </a:solidFill>
              <a:effectLst/>
              <a:latin typeface="YAFVTYvA1HE 0"/>
            </a:endParaRP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YAFVTYvA1HE 0"/>
              </a:rPr>
              <a:t>Source : Basketball-Reference.com</a:t>
            </a:r>
            <a:endParaRPr lang="en-US" sz="2400" dirty="0">
              <a:solidFill>
                <a:srgbClr val="000000"/>
              </a:solidFill>
              <a:effectLst/>
              <a:latin typeface="YAFVTYvA1HE 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59854" y="6620871"/>
            <a:ext cx="13077190" cy="805349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YAFVTYvA1HE 0"/>
              </a:rPr>
              <a:t>The Dataset contains key statistics for the 10 best performing players in each NBA season since 1970. </a:t>
            </a:r>
            <a:endParaRPr lang="en-US" sz="2400" dirty="0">
              <a:solidFill>
                <a:srgbClr val="000000"/>
              </a:solidFill>
              <a:effectLst/>
              <a:latin typeface="YAFVTYvA1HE 0"/>
            </a:endParaRPr>
          </a:p>
          <a:p>
            <a:pPr algn="ctr"/>
            <a:r>
              <a:rPr lang="en-US" sz="2400" b="0" i="0" u="none" strike="noStrike" dirty="0">
                <a:solidFill>
                  <a:srgbClr val="000000"/>
                </a:solidFill>
                <a:effectLst/>
                <a:latin typeface="YAFVTYvA1HE 0"/>
              </a:rPr>
              <a:t>Source : Kaggle.com</a:t>
            </a:r>
            <a:endParaRPr lang="en-US" sz="2400" dirty="0">
              <a:solidFill>
                <a:srgbClr val="000000"/>
              </a:solidFill>
              <a:effectLst/>
              <a:latin typeface="YAFVTYvA1HE 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053558" y="1364523"/>
            <a:ext cx="738505" cy="7078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427355" algn="r">
              <a:lnSpc>
                <a:spcPct val="141100"/>
              </a:lnSpc>
              <a:spcBef>
                <a:spcPts val="95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GP  TW   OS   MP  PTS/G  TRB/G  AST/G  STL/G  BLK/G</a:t>
            </a:r>
            <a:endParaRPr sz="2050">
              <a:latin typeface="Courier New"/>
              <a:cs typeface="Courier New"/>
            </a:endParaRPr>
          </a:p>
          <a:p>
            <a:pPr marL="297815" marR="5080" algn="just">
              <a:lnSpc>
                <a:spcPct val="141100"/>
              </a:lnSpc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FG%  3P%  FT%</a:t>
            </a:r>
            <a:endParaRPr sz="2050">
              <a:latin typeface="Courier New"/>
              <a:cs typeface="Courier New"/>
            </a:endParaRPr>
          </a:p>
          <a:p>
            <a:pPr marL="154940" marR="5080" indent="285115" algn="just">
              <a:lnSpc>
                <a:spcPct val="141100"/>
              </a:lnSpc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WS  WS48  BPM  VORP</a:t>
            </a:r>
            <a:endParaRPr sz="20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639512" y="1364523"/>
            <a:ext cx="596265" cy="707834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050" spc="-110" dirty="0">
                <a:solidFill>
                  <a:srgbClr val="FFFFFF"/>
                </a:solidFill>
                <a:latin typeface="Courier New"/>
                <a:cs typeface="Courier New"/>
              </a:rPr>
              <a:t>100%</a:t>
            </a:r>
            <a:endParaRPr sz="2050">
              <a:latin typeface="Courier New"/>
              <a:cs typeface="Courier New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907805" y="1680057"/>
          <a:ext cx="6611620" cy="66158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6116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28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FFFFFF"/>
                      </a:solidFill>
                      <a:prstDash val="solid"/>
                    </a:lnT>
                    <a:solidFill>
                      <a:srgbClr val="998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4E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078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F319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076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050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9308C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1F01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D41A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3F6FB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E700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CE1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CBF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080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97B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5D17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44077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CB6B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44283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6350">
                      <a:solidFill>
                        <a:srgbClr val="FFFFFF"/>
                      </a:solidFill>
                      <a:prstDash val="solid"/>
                    </a:lnB>
                    <a:solidFill>
                      <a:srgbClr val="4B28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789268" y="1466460"/>
            <a:ext cx="6360795" cy="818070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 algn="ctr">
              <a:lnSpc>
                <a:spcPts val="3080"/>
              </a:lnSpc>
              <a:spcBef>
                <a:spcPts val="250"/>
              </a:spcBef>
            </a:pPr>
            <a:r>
              <a:rPr sz="2600" spc="185" dirty="0">
                <a:solidFill>
                  <a:srgbClr val="9987FF"/>
                </a:solidFill>
                <a:latin typeface="Trebuchet MS"/>
                <a:cs typeface="Trebuchet MS"/>
              </a:rPr>
              <a:t>THE</a:t>
            </a:r>
            <a:r>
              <a:rPr sz="2600" spc="-65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235" dirty="0">
                <a:solidFill>
                  <a:srgbClr val="9987FF"/>
                </a:solidFill>
                <a:latin typeface="Trebuchet MS"/>
                <a:cs typeface="Trebuchet MS"/>
              </a:rPr>
              <a:t>DATASET</a:t>
            </a:r>
            <a:r>
              <a:rPr sz="2600" spc="-60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215" dirty="0">
                <a:solidFill>
                  <a:srgbClr val="9987FF"/>
                </a:solidFill>
                <a:latin typeface="Trebuchet MS"/>
                <a:cs typeface="Trebuchet MS"/>
              </a:rPr>
              <a:t>WE</a:t>
            </a:r>
            <a:r>
              <a:rPr sz="2600" spc="-60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275" dirty="0">
                <a:solidFill>
                  <a:srgbClr val="9987FF"/>
                </a:solidFill>
                <a:latin typeface="Trebuchet MS"/>
                <a:cs typeface="Trebuchet MS"/>
              </a:rPr>
              <a:t>USED</a:t>
            </a:r>
            <a:r>
              <a:rPr sz="2600" spc="-60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175" dirty="0">
                <a:solidFill>
                  <a:srgbClr val="9987FF"/>
                </a:solidFill>
                <a:latin typeface="Trebuchet MS"/>
                <a:cs typeface="Trebuchet MS"/>
              </a:rPr>
              <a:t>AFTER</a:t>
            </a:r>
            <a:r>
              <a:rPr sz="2600" spc="-60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165" dirty="0">
                <a:solidFill>
                  <a:srgbClr val="9987FF"/>
                </a:solidFill>
                <a:latin typeface="Trebuchet MS"/>
                <a:cs typeface="Trebuchet MS"/>
              </a:rPr>
              <a:t>BEING  </a:t>
            </a:r>
            <a:r>
              <a:rPr sz="2600" spc="175" dirty="0">
                <a:solidFill>
                  <a:srgbClr val="9987FF"/>
                </a:solidFill>
                <a:latin typeface="Trebuchet MS"/>
                <a:cs typeface="Trebuchet MS"/>
              </a:rPr>
              <a:t>CLEANED, </a:t>
            </a:r>
            <a:r>
              <a:rPr sz="2600" spc="140" dirty="0">
                <a:solidFill>
                  <a:srgbClr val="9987FF"/>
                </a:solidFill>
                <a:latin typeface="Trebuchet MS"/>
                <a:cs typeface="Trebuchet MS"/>
              </a:rPr>
              <a:t>IDENTIFIED </a:t>
            </a:r>
            <a:r>
              <a:rPr sz="2600" spc="185" dirty="0">
                <a:solidFill>
                  <a:srgbClr val="9987FF"/>
                </a:solidFill>
                <a:latin typeface="Trebuchet MS"/>
                <a:cs typeface="Trebuchet MS"/>
              </a:rPr>
              <a:t>THE</a:t>
            </a:r>
            <a:r>
              <a:rPr sz="2600" spc="-525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180" dirty="0">
                <a:solidFill>
                  <a:srgbClr val="9987FF"/>
                </a:solidFill>
                <a:latin typeface="Trebuchet MS"/>
                <a:cs typeface="Trebuchet MS"/>
              </a:rPr>
              <a:t>FOLLOWING  </a:t>
            </a:r>
            <a:r>
              <a:rPr sz="2600" spc="210" dirty="0">
                <a:solidFill>
                  <a:srgbClr val="9987FF"/>
                </a:solidFill>
                <a:latin typeface="Trebuchet MS"/>
                <a:cs typeface="Trebuchet MS"/>
              </a:rPr>
              <a:t>FEATURES </a:t>
            </a:r>
            <a:r>
              <a:rPr sz="2600" spc="320" dirty="0">
                <a:solidFill>
                  <a:srgbClr val="9987FF"/>
                </a:solidFill>
                <a:latin typeface="Trebuchet MS"/>
                <a:cs typeface="Trebuchet MS"/>
              </a:rPr>
              <a:t>AS</a:t>
            </a:r>
            <a:r>
              <a:rPr sz="2600" spc="-320" dirty="0">
                <a:solidFill>
                  <a:srgbClr val="9987FF"/>
                </a:solidFill>
                <a:latin typeface="Trebuchet MS"/>
                <a:cs typeface="Trebuchet MS"/>
              </a:rPr>
              <a:t> </a:t>
            </a:r>
            <a:r>
              <a:rPr sz="2600" spc="204" dirty="0">
                <a:solidFill>
                  <a:srgbClr val="9987FF"/>
                </a:solidFill>
                <a:latin typeface="Trebuchet MS"/>
                <a:cs typeface="Trebuchet MS"/>
              </a:rPr>
              <a:t>KEY</a:t>
            </a:r>
            <a:endParaRPr sz="260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70"/>
              </a:spcBef>
            </a:pPr>
            <a:r>
              <a:rPr sz="2500" spc="145" dirty="0">
                <a:solidFill>
                  <a:srgbClr val="FFFFFF"/>
                </a:solidFill>
                <a:latin typeface="Trebuchet MS"/>
                <a:cs typeface="Trebuchet MS"/>
              </a:rPr>
              <a:t>Games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5" dirty="0">
                <a:solidFill>
                  <a:srgbClr val="FFFFFF"/>
                </a:solidFill>
                <a:latin typeface="Trebuchet MS"/>
                <a:cs typeface="Trebuchet MS"/>
              </a:rPr>
              <a:t>Played</a:t>
            </a:r>
            <a:endParaRPr sz="250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450"/>
              </a:spcBef>
            </a:pP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Team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25" dirty="0">
                <a:solidFill>
                  <a:srgbClr val="FFFFFF"/>
                </a:solidFill>
                <a:latin typeface="Trebuchet MS"/>
                <a:cs typeface="Trebuchet MS"/>
              </a:rPr>
              <a:t>Wins</a:t>
            </a:r>
            <a:endParaRPr sz="2500">
              <a:latin typeface="Trebuchet MS"/>
              <a:cs typeface="Trebuchet MS"/>
            </a:endParaRPr>
          </a:p>
          <a:p>
            <a:pPr marL="33020" marR="6985">
              <a:lnSpc>
                <a:spcPct val="114999"/>
              </a:lnSpc>
            </a:pP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Overall </a:t>
            </a:r>
            <a:r>
              <a:rPr sz="2500" spc="180" dirty="0">
                <a:solidFill>
                  <a:srgbClr val="FFFFFF"/>
                </a:solidFill>
                <a:latin typeface="Trebuchet MS"/>
                <a:cs typeface="Trebuchet MS"/>
              </a:rPr>
              <a:t>Seed</a:t>
            </a:r>
            <a:r>
              <a:rPr sz="2500" spc="-53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(Team </a:t>
            </a:r>
            <a:r>
              <a:rPr sz="2500" spc="65" dirty="0">
                <a:solidFill>
                  <a:srgbClr val="FFFFFF"/>
                </a:solidFill>
                <a:latin typeface="Trebuchet MS"/>
                <a:cs typeface="Trebuchet MS"/>
              </a:rPr>
              <a:t>Position </a:t>
            </a:r>
            <a:r>
              <a:rPr sz="2500" spc="30" dirty="0">
                <a:solidFill>
                  <a:srgbClr val="FFFFFF"/>
                </a:solidFill>
                <a:latin typeface="Trebuchet MS"/>
                <a:cs typeface="Trebuchet MS"/>
              </a:rPr>
              <a:t>In </a:t>
            </a:r>
            <a:r>
              <a:rPr sz="2500" spc="114" dirty="0">
                <a:solidFill>
                  <a:srgbClr val="FFFFFF"/>
                </a:solidFill>
                <a:latin typeface="Trebuchet MS"/>
                <a:cs typeface="Trebuchet MS"/>
              </a:rPr>
              <a:t>Standings)  </a:t>
            </a:r>
            <a:r>
              <a:rPr sz="2500" spc="345" dirty="0">
                <a:solidFill>
                  <a:srgbClr val="FFFFFF"/>
                </a:solidFill>
                <a:latin typeface="Trebuchet MS"/>
                <a:cs typeface="Trebuchet MS"/>
              </a:rPr>
              <a:t>MP </a:t>
            </a: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(Minutes</a:t>
            </a:r>
            <a:r>
              <a:rPr sz="2500" spc="-45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70" dirty="0">
                <a:solidFill>
                  <a:srgbClr val="FFFFFF"/>
                </a:solidFill>
                <a:latin typeface="Trebuchet MS"/>
                <a:cs typeface="Trebuchet MS"/>
              </a:rPr>
              <a:t>Played)</a:t>
            </a:r>
            <a:endParaRPr sz="250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450"/>
              </a:spcBef>
            </a:pPr>
            <a:r>
              <a:rPr sz="2500" spc="90" dirty="0">
                <a:solidFill>
                  <a:srgbClr val="FFFFFF"/>
                </a:solidFill>
                <a:latin typeface="Trebuchet MS"/>
                <a:cs typeface="Trebuchet MS"/>
              </a:rPr>
              <a:t>PTS/G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(Points/Game)</a:t>
            </a:r>
            <a:endParaRPr sz="2500">
              <a:latin typeface="Trebuchet MS"/>
              <a:cs typeface="Trebuchet MS"/>
            </a:endParaRPr>
          </a:p>
          <a:p>
            <a:pPr marL="33020" marR="1689100">
              <a:lnSpc>
                <a:spcPct val="114999"/>
              </a:lnSpc>
            </a:pPr>
            <a:r>
              <a:rPr sz="2500" spc="45" dirty="0">
                <a:solidFill>
                  <a:srgbClr val="FFFFFF"/>
                </a:solidFill>
                <a:latin typeface="Trebuchet MS"/>
                <a:cs typeface="Trebuchet MS"/>
              </a:rPr>
              <a:t>TRB/G </a:t>
            </a:r>
            <a:r>
              <a:rPr sz="2500" spc="20" dirty="0">
                <a:solidFill>
                  <a:srgbClr val="FFFFFF"/>
                </a:solidFill>
                <a:latin typeface="Trebuchet MS"/>
                <a:cs typeface="Trebuchet MS"/>
              </a:rPr>
              <a:t>(Total</a:t>
            </a:r>
            <a:r>
              <a:rPr sz="2500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Rebounds/Game)  </a:t>
            </a:r>
            <a:r>
              <a:rPr sz="2500" spc="95" dirty="0">
                <a:solidFill>
                  <a:srgbClr val="FFFFFF"/>
                </a:solidFill>
                <a:latin typeface="Trebuchet MS"/>
                <a:cs typeface="Trebuchet MS"/>
              </a:rPr>
              <a:t>AST/G</a:t>
            </a:r>
            <a:r>
              <a:rPr sz="2500" spc="-6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(Assists/Game)</a:t>
            </a:r>
            <a:endParaRPr sz="2500">
              <a:latin typeface="Trebuchet MS"/>
              <a:cs typeface="Trebuchet MS"/>
            </a:endParaRPr>
          </a:p>
          <a:p>
            <a:pPr marL="33020" marR="3154045">
              <a:lnSpc>
                <a:spcPct val="114999"/>
              </a:lnSpc>
            </a:pPr>
            <a:r>
              <a:rPr sz="2500" spc="80" dirty="0">
                <a:solidFill>
                  <a:srgbClr val="FFFFFF"/>
                </a:solidFill>
                <a:latin typeface="Trebuchet MS"/>
                <a:cs typeface="Trebuchet MS"/>
              </a:rPr>
              <a:t>STL/G</a:t>
            </a:r>
            <a:r>
              <a:rPr sz="2500" spc="-10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45" dirty="0">
                <a:solidFill>
                  <a:srgbClr val="FFFFFF"/>
                </a:solidFill>
                <a:latin typeface="Trebuchet MS"/>
                <a:cs typeface="Trebuchet MS"/>
              </a:rPr>
              <a:t>(Steals/Game) 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BLK/G </a:t>
            </a:r>
            <a:r>
              <a:rPr sz="2500" spc="35" dirty="0">
                <a:solidFill>
                  <a:srgbClr val="FFFFFF"/>
                </a:solidFill>
                <a:latin typeface="Trebuchet MS"/>
                <a:cs typeface="Trebuchet MS"/>
              </a:rPr>
              <a:t>(Block/Game)  </a:t>
            </a:r>
            <a:r>
              <a:rPr sz="2500" spc="280" dirty="0">
                <a:solidFill>
                  <a:srgbClr val="FFFFFF"/>
                </a:solidFill>
                <a:latin typeface="Trebuchet MS"/>
                <a:cs typeface="Trebuchet MS"/>
              </a:rPr>
              <a:t>FG% </a:t>
            </a:r>
            <a:r>
              <a:rPr sz="2500" spc="15" dirty="0">
                <a:solidFill>
                  <a:srgbClr val="FFFFFF"/>
                </a:solidFill>
                <a:latin typeface="Trebuchet MS"/>
                <a:cs typeface="Trebuchet MS"/>
              </a:rPr>
              <a:t>(Field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Goal </a:t>
            </a:r>
            <a:r>
              <a:rPr sz="2500" spc="254" dirty="0">
                <a:solidFill>
                  <a:srgbClr val="FFFFFF"/>
                </a:solidFill>
                <a:latin typeface="Trebuchet MS"/>
                <a:cs typeface="Trebuchet MS"/>
              </a:rPr>
              <a:t>%)  </a:t>
            </a:r>
            <a:r>
              <a:rPr sz="2500" spc="330" dirty="0">
                <a:solidFill>
                  <a:srgbClr val="FFFFFF"/>
                </a:solidFill>
                <a:latin typeface="Trebuchet MS"/>
                <a:cs typeface="Trebuchet MS"/>
              </a:rPr>
              <a:t>3P%</a:t>
            </a:r>
            <a:r>
              <a:rPr sz="2500" spc="-35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(3 </a:t>
            </a:r>
            <a:r>
              <a:rPr sz="2500" spc="40" dirty="0">
                <a:solidFill>
                  <a:srgbClr val="FFFFFF"/>
                </a:solidFill>
                <a:latin typeface="Trebuchet MS"/>
                <a:cs typeface="Trebuchet MS"/>
              </a:rPr>
              <a:t>Point </a:t>
            </a:r>
            <a:r>
              <a:rPr sz="2500" spc="254" dirty="0">
                <a:solidFill>
                  <a:srgbClr val="FFFFFF"/>
                </a:solidFill>
                <a:latin typeface="Trebuchet MS"/>
                <a:cs typeface="Trebuchet MS"/>
              </a:rPr>
              <a:t>%)</a:t>
            </a:r>
            <a:endParaRPr sz="2500">
              <a:latin typeface="Trebuchet MS"/>
              <a:cs typeface="Trebuchet MS"/>
            </a:endParaRPr>
          </a:p>
          <a:p>
            <a:pPr marL="33020" marR="3277235">
              <a:lnSpc>
                <a:spcPct val="114999"/>
              </a:lnSpc>
            </a:pPr>
            <a:r>
              <a:rPr sz="2500" spc="275" dirty="0">
                <a:solidFill>
                  <a:srgbClr val="FFFFFF"/>
                </a:solidFill>
                <a:latin typeface="Trebuchet MS"/>
                <a:cs typeface="Trebuchet MS"/>
              </a:rPr>
              <a:t>FT%</a:t>
            </a:r>
            <a:r>
              <a:rPr sz="2500" spc="-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60" dirty="0">
                <a:solidFill>
                  <a:srgbClr val="FFFFFF"/>
                </a:solidFill>
                <a:latin typeface="Trebuchet MS"/>
                <a:cs typeface="Trebuchet MS"/>
              </a:rPr>
              <a:t>(Free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Throw </a:t>
            </a:r>
            <a:r>
              <a:rPr sz="2500" spc="254" dirty="0">
                <a:solidFill>
                  <a:srgbClr val="FFFFFF"/>
                </a:solidFill>
                <a:latin typeface="Trebuchet MS"/>
                <a:cs typeface="Trebuchet MS"/>
              </a:rPr>
              <a:t>%)  </a:t>
            </a:r>
            <a:r>
              <a:rPr sz="2500" spc="310" dirty="0">
                <a:solidFill>
                  <a:srgbClr val="FFFFFF"/>
                </a:solidFill>
                <a:latin typeface="Trebuchet MS"/>
                <a:cs typeface="Trebuchet MS"/>
              </a:rPr>
              <a:t>WS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(Win</a:t>
            </a:r>
            <a:r>
              <a:rPr sz="2500" spc="-44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30" dirty="0">
                <a:solidFill>
                  <a:srgbClr val="FFFFFF"/>
                </a:solidFill>
                <a:latin typeface="Trebuchet MS"/>
                <a:cs typeface="Trebuchet MS"/>
              </a:rPr>
              <a:t>Shares)</a:t>
            </a:r>
            <a:endParaRPr sz="2500">
              <a:latin typeface="Trebuchet MS"/>
              <a:cs typeface="Trebuchet MS"/>
            </a:endParaRPr>
          </a:p>
          <a:p>
            <a:pPr marL="33020" marR="1971675">
              <a:lnSpc>
                <a:spcPct val="114999"/>
              </a:lnSpc>
            </a:pPr>
            <a:r>
              <a:rPr sz="2500" spc="140" dirty="0">
                <a:solidFill>
                  <a:srgbClr val="FFFFFF"/>
                </a:solidFill>
                <a:latin typeface="Trebuchet MS"/>
                <a:cs typeface="Trebuchet MS"/>
              </a:rPr>
              <a:t>WS/48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(Win </a:t>
            </a:r>
            <a:r>
              <a:rPr sz="2500" spc="114" dirty="0">
                <a:solidFill>
                  <a:srgbClr val="FFFFFF"/>
                </a:solidFill>
                <a:latin typeface="Trebuchet MS"/>
                <a:cs typeface="Trebuchet MS"/>
              </a:rPr>
              <a:t>Shares/48</a:t>
            </a:r>
            <a:r>
              <a:rPr sz="2500" spc="-41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150" dirty="0">
                <a:solidFill>
                  <a:srgbClr val="FFFFFF"/>
                </a:solidFill>
                <a:latin typeface="Trebuchet MS"/>
                <a:cs typeface="Trebuchet MS"/>
              </a:rPr>
              <a:t>Mins)  </a:t>
            </a:r>
            <a:r>
              <a:rPr sz="2500" spc="300" dirty="0">
                <a:solidFill>
                  <a:srgbClr val="FFFFFF"/>
                </a:solidFill>
                <a:latin typeface="Trebuchet MS"/>
                <a:cs typeface="Trebuchet MS"/>
              </a:rPr>
              <a:t>BPM </a:t>
            </a:r>
            <a:r>
              <a:rPr sz="2500" spc="105" dirty="0">
                <a:solidFill>
                  <a:srgbClr val="FFFFFF"/>
                </a:solidFill>
                <a:latin typeface="Trebuchet MS"/>
                <a:cs typeface="Trebuchet MS"/>
              </a:rPr>
              <a:t>(Box</a:t>
            </a:r>
            <a:r>
              <a:rPr sz="2500" spc="-42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75" dirty="0">
                <a:solidFill>
                  <a:srgbClr val="FFFFFF"/>
                </a:solidFill>
                <a:latin typeface="Trebuchet MS"/>
                <a:cs typeface="Trebuchet MS"/>
              </a:rPr>
              <a:t>Plus/Minus)</a:t>
            </a:r>
            <a:endParaRPr sz="2500">
              <a:latin typeface="Trebuchet MS"/>
              <a:cs typeface="Trebuchet MS"/>
            </a:endParaRPr>
          </a:p>
          <a:p>
            <a:pPr marL="33020">
              <a:lnSpc>
                <a:spcPct val="100000"/>
              </a:lnSpc>
              <a:spcBef>
                <a:spcPts val="450"/>
              </a:spcBef>
            </a:pPr>
            <a:r>
              <a:rPr sz="2500" spc="190" dirty="0">
                <a:solidFill>
                  <a:srgbClr val="FFFFFF"/>
                </a:solidFill>
                <a:latin typeface="Trebuchet MS"/>
                <a:cs typeface="Trebuchet MS"/>
              </a:rPr>
              <a:t>VORP </a:t>
            </a:r>
            <a:r>
              <a:rPr sz="2500" spc="50" dirty="0">
                <a:solidFill>
                  <a:srgbClr val="FFFFFF"/>
                </a:solidFill>
                <a:latin typeface="Trebuchet MS"/>
                <a:cs typeface="Trebuchet MS"/>
              </a:rPr>
              <a:t>(Value </a:t>
            </a:r>
            <a:r>
              <a:rPr sz="2500" spc="110" dirty="0">
                <a:solidFill>
                  <a:srgbClr val="FFFFFF"/>
                </a:solidFill>
                <a:latin typeface="Trebuchet MS"/>
                <a:cs typeface="Trebuchet MS"/>
              </a:rPr>
              <a:t>Over</a:t>
            </a:r>
            <a:r>
              <a:rPr sz="2500" spc="-409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500" spc="55" dirty="0">
                <a:solidFill>
                  <a:srgbClr val="FFFFFF"/>
                </a:solidFill>
                <a:latin typeface="Trebuchet MS"/>
                <a:cs typeface="Trebuchet MS"/>
              </a:rPr>
              <a:t>Replacement)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62463" y="8229529"/>
            <a:ext cx="15426243" cy="2057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956801" y="210363"/>
            <a:ext cx="8447405" cy="1076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900" spc="165" dirty="0"/>
              <a:t>Exploratory</a:t>
            </a:r>
            <a:r>
              <a:rPr sz="6900" spc="-175" dirty="0"/>
              <a:t> </a:t>
            </a:r>
            <a:r>
              <a:rPr sz="6900" spc="300" dirty="0"/>
              <a:t>Analysis</a:t>
            </a:r>
            <a:endParaRPr sz="6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3343" y="34926"/>
            <a:ext cx="1166685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0" spc="315" dirty="0">
                <a:solidFill>
                  <a:srgbClr val="9987FF"/>
                </a:solidFill>
              </a:rPr>
              <a:t>Cleaning </a:t>
            </a:r>
            <a:r>
              <a:rPr sz="9000" spc="425" dirty="0">
                <a:solidFill>
                  <a:srgbClr val="9987FF"/>
                </a:solidFill>
              </a:rPr>
              <a:t>The</a:t>
            </a:r>
            <a:r>
              <a:rPr sz="9000" spc="-710" dirty="0">
                <a:solidFill>
                  <a:srgbClr val="9987FF"/>
                </a:solidFill>
              </a:rPr>
              <a:t> </a:t>
            </a:r>
            <a:r>
              <a:rPr sz="9000" spc="345" dirty="0">
                <a:solidFill>
                  <a:srgbClr val="9987FF"/>
                </a:solidFill>
              </a:rPr>
              <a:t>Dataset</a:t>
            </a:r>
            <a:endParaRPr sz="9000"/>
          </a:p>
        </p:txBody>
      </p:sp>
      <p:grpSp>
        <p:nvGrpSpPr>
          <p:cNvPr id="3" name="object 3"/>
          <p:cNvGrpSpPr/>
          <p:nvPr/>
        </p:nvGrpSpPr>
        <p:grpSpPr>
          <a:xfrm>
            <a:off x="8757885" y="6063096"/>
            <a:ext cx="9530715" cy="4212590"/>
            <a:chOff x="8757885" y="6063096"/>
            <a:chExt cx="9530715" cy="4212590"/>
          </a:xfrm>
        </p:grpSpPr>
        <p:sp>
          <p:nvSpPr>
            <p:cNvPr id="4" name="object 4"/>
            <p:cNvSpPr/>
            <p:nvPr/>
          </p:nvSpPr>
          <p:spPr>
            <a:xfrm>
              <a:off x="8757885" y="7608609"/>
              <a:ext cx="9530114" cy="266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64432" y="6063096"/>
              <a:ext cx="4571999" cy="300035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-441" y="1912"/>
            <a:ext cx="6696425" cy="2265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747" y="3156173"/>
            <a:ext cx="8058149" cy="44291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63888" y="3901073"/>
            <a:ext cx="9305909" cy="17335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16148" y="7818724"/>
            <a:ext cx="63080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75" dirty="0">
                <a:solidFill>
                  <a:srgbClr val="FFFFFF"/>
                </a:solidFill>
                <a:latin typeface="Arial Black"/>
                <a:cs typeface="Arial Black"/>
              </a:rPr>
              <a:t>Us </a:t>
            </a:r>
            <a:r>
              <a:rPr sz="1800" spc="-204" dirty="0">
                <a:solidFill>
                  <a:srgbClr val="FFFFFF"/>
                </a:solidFill>
                <a:latin typeface="Arial Black"/>
                <a:cs typeface="Arial Black"/>
              </a:rPr>
              <a:t>When </a:t>
            </a:r>
            <a:r>
              <a:rPr sz="1800" spc="-375" dirty="0">
                <a:solidFill>
                  <a:srgbClr val="FFFFFF"/>
                </a:solidFill>
                <a:latin typeface="Arial Black"/>
                <a:cs typeface="Arial Black"/>
              </a:rPr>
              <a:t>we </a:t>
            </a:r>
            <a:r>
              <a:rPr sz="1800" spc="-220" dirty="0">
                <a:solidFill>
                  <a:srgbClr val="FFFFFF"/>
                </a:solidFill>
                <a:latin typeface="Arial Black"/>
                <a:cs typeface="Arial Black"/>
              </a:rPr>
              <a:t>found </a:t>
            </a:r>
            <a:r>
              <a:rPr sz="1800" spc="-335" dirty="0">
                <a:solidFill>
                  <a:srgbClr val="FFFFFF"/>
                </a:solidFill>
                <a:latin typeface="Arial Black"/>
                <a:cs typeface="Arial Black"/>
              </a:rPr>
              <a:t>a </a:t>
            </a:r>
            <a:r>
              <a:rPr sz="1800" spc="-320" dirty="0">
                <a:solidFill>
                  <a:srgbClr val="FFFFFF"/>
                </a:solidFill>
                <a:latin typeface="Arial Black"/>
                <a:cs typeface="Arial Black"/>
              </a:rPr>
              <a:t>dataset </a:t>
            </a:r>
            <a:r>
              <a:rPr sz="1800" spc="-310" dirty="0">
                <a:solidFill>
                  <a:srgbClr val="FFFFFF"/>
                </a:solidFill>
                <a:latin typeface="Arial Black"/>
                <a:cs typeface="Arial Black"/>
              </a:rPr>
              <a:t>with </a:t>
            </a:r>
            <a:r>
              <a:rPr sz="1800" spc="-265" dirty="0">
                <a:solidFill>
                  <a:srgbClr val="FFFFFF"/>
                </a:solidFill>
                <a:latin typeface="Arial Black"/>
                <a:cs typeface="Arial Black"/>
              </a:rPr>
              <a:t>minimal </a:t>
            </a:r>
            <a:r>
              <a:rPr sz="1800" spc="-245" dirty="0">
                <a:solidFill>
                  <a:srgbClr val="FFFFFF"/>
                </a:solidFill>
                <a:latin typeface="Arial Black"/>
                <a:cs typeface="Arial Black"/>
              </a:rPr>
              <a:t>cleaning</a:t>
            </a:r>
            <a:r>
              <a:rPr sz="1800" spc="-1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800" spc="-265" dirty="0">
                <a:solidFill>
                  <a:srgbClr val="FFFFFF"/>
                </a:solidFill>
                <a:latin typeface="Arial Black"/>
                <a:cs typeface="Arial Black"/>
              </a:rPr>
              <a:t>requirements</a:t>
            </a:r>
            <a:endParaRPr sz="18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25505" y="1960345"/>
            <a:ext cx="7672705" cy="1544012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YAFVTYvA1HE 0"/>
              </a:rPr>
              <a:t>We cleaned 388 Null Values From The Dataset</a:t>
            </a:r>
            <a:endParaRPr lang="en-US" sz="2400" dirty="0">
              <a:solidFill>
                <a:srgbClr val="FFFFFF"/>
              </a:solidFill>
              <a:effectLst/>
              <a:latin typeface="YAFVTYvA1HE 0"/>
            </a:endParaRPr>
          </a:p>
          <a:p>
            <a:r>
              <a:rPr lang="en-US" sz="2400" b="0" i="0" u="none" strike="noStrike" dirty="0">
                <a:solidFill>
                  <a:srgbClr val="FFFFFF"/>
                </a:solidFill>
                <a:effectLst/>
                <a:latin typeface="YAFVTYvA1HE 0"/>
              </a:rPr>
              <a:t>The Rest Of The Dataset which contained values from 1950-1979 were eliminated due to inconsistencies and missing values</a:t>
            </a:r>
            <a:endParaRPr lang="en-US" sz="2400" dirty="0">
              <a:solidFill>
                <a:srgbClr val="FFFFFF"/>
              </a:solidFill>
              <a:effectLst/>
              <a:latin typeface="YAFVTYvA1HE 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468938" y="9100206"/>
            <a:ext cx="809434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76580" marR="5080" indent="-564515">
              <a:lnSpc>
                <a:spcPct val="114599"/>
              </a:lnSpc>
              <a:spcBef>
                <a:spcPts val="100"/>
              </a:spcBef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The Dataset We Finally Extracted In Order to Fit the Model was The Top 10 Player Statistics from the years 1980-2020</a:t>
            </a:r>
            <a:endParaRPr lang="en-US" sz="24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56945"/>
            <a:ext cx="18288000" cy="7721600"/>
            <a:chOff x="0" y="2556945"/>
            <a:chExt cx="18288000" cy="7721600"/>
          </a:xfrm>
        </p:grpSpPr>
        <p:sp>
          <p:nvSpPr>
            <p:cNvPr id="3" name="object 3"/>
            <p:cNvSpPr/>
            <p:nvPr/>
          </p:nvSpPr>
          <p:spPr>
            <a:xfrm>
              <a:off x="0" y="7090720"/>
              <a:ext cx="18287999" cy="31876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320320" y="2556945"/>
              <a:ext cx="10172699" cy="56864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6464" y="2556945"/>
              <a:ext cx="5953109" cy="600074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70858" y="200159"/>
            <a:ext cx="16950690" cy="970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200" spc="90" dirty="0">
                <a:solidFill>
                  <a:srgbClr val="CB6BE6"/>
                </a:solidFill>
              </a:rPr>
              <a:t>Important </a:t>
            </a:r>
            <a:r>
              <a:rPr sz="6200" spc="180" dirty="0">
                <a:solidFill>
                  <a:srgbClr val="CB6BE6"/>
                </a:solidFill>
              </a:rPr>
              <a:t>Variables </a:t>
            </a:r>
            <a:r>
              <a:rPr sz="6200" spc="165" dirty="0">
                <a:solidFill>
                  <a:srgbClr val="CB6BE6"/>
                </a:solidFill>
              </a:rPr>
              <a:t>That </a:t>
            </a:r>
            <a:r>
              <a:rPr sz="6200" spc="135" dirty="0">
                <a:solidFill>
                  <a:srgbClr val="CB6BE6"/>
                </a:solidFill>
              </a:rPr>
              <a:t>Determine </a:t>
            </a:r>
            <a:r>
              <a:rPr sz="6200" spc="290" dirty="0">
                <a:solidFill>
                  <a:srgbClr val="CB6BE6"/>
                </a:solidFill>
              </a:rPr>
              <a:t>The</a:t>
            </a:r>
            <a:r>
              <a:rPr sz="6200" spc="-1150" dirty="0">
                <a:solidFill>
                  <a:srgbClr val="CB6BE6"/>
                </a:solidFill>
              </a:rPr>
              <a:t> </a:t>
            </a:r>
            <a:r>
              <a:rPr sz="6200" spc="755" dirty="0">
                <a:solidFill>
                  <a:srgbClr val="CB6BE6"/>
                </a:solidFill>
              </a:rPr>
              <a:t>MVP</a:t>
            </a:r>
            <a:endParaRPr sz="6200"/>
          </a:p>
        </p:txBody>
      </p:sp>
      <p:sp>
        <p:nvSpPr>
          <p:cNvPr id="7" name="object 7"/>
          <p:cNvSpPr txBox="1"/>
          <p:nvPr/>
        </p:nvSpPr>
        <p:spPr>
          <a:xfrm>
            <a:off x="1016000" y="1679542"/>
            <a:ext cx="1475105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695055" algn="l"/>
              </a:tabLst>
            </a:pPr>
            <a:r>
              <a:rPr lang="en-US" sz="4000" b="0" i="0" u="none" strike="noStrike" dirty="0">
                <a:solidFill>
                  <a:srgbClr val="FFFFFF"/>
                </a:solidFill>
                <a:effectLst/>
              </a:rPr>
              <a:t>The Correlation Matrix</a:t>
            </a:r>
            <a:r>
              <a:rPr sz="4000" spc="-635" dirty="0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lang="en-US" sz="4000" b="0" i="0" u="none" strike="noStrike" dirty="0">
                <a:solidFill>
                  <a:srgbClr val="FFFFFF"/>
                </a:solidFill>
                <a:effectLst/>
              </a:rPr>
              <a:t>The Most Important Features</a:t>
            </a:r>
            <a:endParaRPr sz="400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72000" y="8616983"/>
            <a:ext cx="8261984" cy="168610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5100"/>
              </a:lnSpc>
              <a:spcBef>
                <a:spcPts val="95"/>
              </a:spcBef>
            </a:pPr>
            <a:r>
              <a:rPr lang="en-US" sz="2400" b="0" i="0" u="none" strike="noStrike" dirty="0">
                <a:solidFill>
                  <a:srgbClr val="FFFFFF"/>
                </a:solidFill>
                <a:effectLst/>
              </a:rPr>
              <a:t>It is noticeable that there exists a significant association between WS and WS/48, as well as BPM and VORP. This is not surprising given that the metrics WS/48 and VORP rely on WS and BPM, respectively.</a:t>
            </a:r>
            <a:endParaRPr sz="2100" dirty="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839</Words>
  <Application>Microsoft Office PowerPoint</Application>
  <PresentationFormat>Custom</PresentationFormat>
  <Paragraphs>88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 Black</vt:lpstr>
      <vt:lpstr>Calibri</vt:lpstr>
      <vt:lpstr>Courier New</vt:lpstr>
      <vt:lpstr>Times New Roman</vt:lpstr>
      <vt:lpstr>Trebuchet MS</vt:lpstr>
      <vt:lpstr>Verdana</vt:lpstr>
      <vt:lpstr>YAFVTYvA1HE 0</vt:lpstr>
      <vt:lpstr>Office Theme</vt:lpstr>
      <vt:lpstr>PREDICTING THE MVP  IN AN NBA SEASON</vt:lpstr>
      <vt:lpstr>What's The Significance Of  An MVP In The NBA?</vt:lpstr>
      <vt:lpstr>How Does A Player  Become An MVP?</vt:lpstr>
      <vt:lpstr>Why Do We Need To Predict  The Most Likely MVP? As a Business, NBA Teams have the aim of maximizing their revenue in addition to  winning the NBA. Having a Player that has increased chances of winning the MVP means</vt:lpstr>
      <vt:lpstr>Predicting The Most Likely  Candidates To Win The NBA MVP</vt:lpstr>
      <vt:lpstr>A Brief Description About The Dataset</vt:lpstr>
      <vt:lpstr>Exploratory Analysis</vt:lpstr>
      <vt:lpstr>Cleaning The Dataset</vt:lpstr>
      <vt:lpstr>Important Variables That Determine The MVP</vt:lpstr>
      <vt:lpstr>RMSE Scores of the models</vt:lpstr>
      <vt:lpstr>The Prediction</vt:lpstr>
      <vt:lpstr>Actual Result vs Prediction for MVP</vt:lpstr>
      <vt:lpstr>Trying Predictions for the 2019-  2020 Season</vt:lpstr>
      <vt:lpstr>The Prediction -2020</vt:lpstr>
      <vt:lpstr>Actual Result vs Prediction for MVP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 Grey Purple Technology Patterns Technology in Education Technology Presentation</dc:title>
  <dc:creator>6105 Jude Lobo</dc:creator>
  <cp:keywords>DAFfrki5fzc,BAEYqr3nQC8</cp:keywords>
  <cp:lastModifiedBy>Aditya Deshpande</cp:lastModifiedBy>
  <cp:revision>2</cp:revision>
  <dcterms:created xsi:type="dcterms:W3CDTF">2023-04-11T00:36:44Z</dcterms:created>
  <dcterms:modified xsi:type="dcterms:W3CDTF">2023-04-11T03:42:26Z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2023-04-11T00:00:00Z</vt:filetime>
  </property>
  <property fmtid="{D5CDD505-2E9C-101B-9397-08002B2CF9AE}" pid="3" name="Creator">
    <vt:lpwstr>Canva</vt:lpwstr>
  </property>
  <property fmtid="{D5CDD505-2E9C-101B-9397-08002B2CF9AE}" pid="4" name="LastSaved">
    <vt:filetime>2023-04-11T00:00:00Z</vt:filetime>
  </property>
</Properties>
</file>